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305" r:id="rId5"/>
    <p:sldId id="333" r:id="rId6"/>
    <p:sldId id="335" r:id="rId7"/>
    <p:sldId id="296" r:id="rId8"/>
    <p:sldId id="306" r:id="rId9"/>
    <p:sldId id="259" r:id="rId10"/>
    <p:sldId id="334" r:id="rId11"/>
    <p:sldId id="321" r:id="rId12"/>
    <p:sldId id="317" r:id="rId13"/>
    <p:sldId id="322" r:id="rId14"/>
    <p:sldId id="324" r:id="rId15"/>
    <p:sldId id="325" r:id="rId16"/>
    <p:sldId id="326" r:id="rId17"/>
    <p:sldId id="323" r:id="rId18"/>
    <p:sldId id="318" r:id="rId19"/>
    <p:sldId id="327" r:id="rId20"/>
    <p:sldId id="319" r:id="rId21"/>
    <p:sldId id="328" r:id="rId22"/>
    <p:sldId id="320" r:id="rId23"/>
    <p:sldId id="329" r:id="rId24"/>
    <p:sldId id="331" r:id="rId25"/>
    <p:sldId id="332" r:id="rId26"/>
    <p:sldId id="330" r:id="rId27"/>
    <p:sldId id="311" r:id="rId28"/>
    <p:sldId id="312" r:id="rId29"/>
    <p:sldId id="314" r:id="rId30"/>
    <p:sldId id="307" r:id="rId31"/>
    <p:sldId id="308" r:id="rId32"/>
    <p:sldId id="309" r:id="rId33"/>
    <p:sldId id="315" r:id="rId34"/>
    <p:sldId id="294" r:id="rId35"/>
    <p:sldId id="313" r:id="rId36"/>
    <p:sldId id="310" r:id="rId37"/>
    <p:sldId id="31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67A"/>
    <a:srgbClr val="A9D7D9"/>
    <a:srgbClr val="93D3D9"/>
    <a:srgbClr val="AAD6FF"/>
    <a:srgbClr val="B2C8CD"/>
    <a:srgbClr val="CCD8D6"/>
    <a:srgbClr val="4F5945"/>
    <a:srgbClr val="73292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79" autoAdjust="0"/>
  </p:normalViewPr>
  <p:slideViewPr>
    <p:cSldViewPr snapToGrid="0">
      <p:cViewPr varScale="1">
        <p:scale>
          <a:sx n="104" d="100"/>
          <a:sy n="104" d="100"/>
        </p:scale>
        <p:origin x="120" y="3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3</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c:v>
                </c:pt>
                <c:pt idx="1">
                  <c:v>Q3</c:v>
                </c:pt>
                <c:pt idx="2">
                  <c:v>Q2</c:v>
                </c:pt>
                <c:pt idx="3">
                  <c:v>Q1</c:v>
                </c:pt>
              </c:strCache>
            </c:strRef>
          </c:cat>
          <c:val>
            <c:numRef>
              <c:f>Sheet1!$B$2:$B$5</c:f>
              <c:numCache>
                <c:formatCode>_(* #,##0.0_);_(* \(#,##0.0\);_(* "-"??_);_(@_)</c:formatCode>
                <c:ptCount val="4"/>
                <c:pt idx="0">
                  <c:v>4.5</c:v>
                </c:pt>
                <c:pt idx="1">
                  <c:v>3.5</c:v>
                </c:pt>
                <c:pt idx="2">
                  <c:v>2.5</c:v>
                </c:pt>
                <c:pt idx="3">
                  <c:v>4.3</c:v>
                </c:pt>
              </c:numCache>
            </c:numRef>
          </c:val>
          <c:extLst>
            <c:ext xmlns:c16="http://schemas.microsoft.com/office/drawing/2014/chart" uri="{C3380CC4-5D6E-409C-BE32-E72D297353CC}">
              <c16:uniqueId val="{00000000-1E9C-4A65-A8F3-E9D1E444F69B}"/>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c:v>
                </c:pt>
                <c:pt idx="1">
                  <c:v>Q3</c:v>
                </c:pt>
                <c:pt idx="2">
                  <c:v>Q2</c:v>
                </c:pt>
                <c:pt idx="3">
                  <c:v>Q1</c:v>
                </c:pt>
              </c:strCache>
            </c:strRef>
          </c:cat>
          <c:val>
            <c:numRef>
              <c:f>Sheet1!$C$2:$C$5</c:f>
              <c:numCache>
                <c:formatCode>_(* #,##0.0_);_(* \(#,##0.0\);_(* "-"??_);_(@_)</c:formatCode>
                <c:ptCount val="4"/>
                <c:pt idx="0">
                  <c:v>2.8</c:v>
                </c:pt>
                <c:pt idx="1">
                  <c:v>1.8</c:v>
                </c:pt>
                <c:pt idx="2">
                  <c:v>4.4000000000000004</c:v>
                </c:pt>
                <c:pt idx="3">
                  <c:v>2.4</c:v>
                </c:pt>
              </c:numCache>
            </c:numRef>
          </c:val>
          <c:extLst>
            <c:ext xmlns:c16="http://schemas.microsoft.com/office/drawing/2014/chart" uri="{C3380CC4-5D6E-409C-BE32-E72D297353CC}">
              <c16:uniqueId val="{00000001-1E9C-4A65-A8F3-E9D1E444F69B}"/>
            </c:ext>
          </c:extLst>
        </c:ser>
        <c:ser>
          <c:idx val="2"/>
          <c:order val="2"/>
          <c:tx>
            <c:strRef>
              <c:f>Sheet1!$D$1</c:f>
              <c:strCache>
                <c:ptCount val="1"/>
                <c:pt idx="0">
                  <c:v>Series 1</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c:v>
                </c:pt>
                <c:pt idx="1">
                  <c:v>Q3</c:v>
                </c:pt>
                <c:pt idx="2">
                  <c:v>Q2</c:v>
                </c:pt>
                <c:pt idx="3">
                  <c:v>Q1</c:v>
                </c:pt>
              </c:strCache>
            </c:strRef>
          </c:cat>
          <c:val>
            <c:numRef>
              <c:f>Sheet1!$D$2:$D$5</c:f>
              <c:numCache>
                <c:formatCode>_(* #,##0.0_);_(* \(#,##0.0\);_(* "-"??_);_(@_)</c:formatCode>
                <c:ptCount val="4"/>
                <c:pt idx="0">
                  <c:v>5</c:v>
                </c:pt>
                <c:pt idx="1">
                  <c:v>3</c:v>
                </c:pt>
                <c:pt idx="2">
                  <c:v>2</c:v>
                </c:pt>
                <c:pt idx="3">
                  <c:v>2</c:v>
                </c:pt>
              </c:numCache>
            </c:numRef>
          </c:val>
          <c:extLst>
            <c:ext xmlns:c16="http://schemas.microsoft.com/office/drawing/2014/chart" uri="{C3380CC4-5D6E-409C-BE32-E72D297353CC}">
              <c16:uniqueId val="{00000002-1E9C-4A65-A8F3-E9D1E444F69B}"/>
            </c:ext>
          </c:extLst>
        </c:ser>
        <c:dLbls>
          <c:dLblPos val="outEnd"/>
          <c:showLegendKey val="0"/>
          <c:showVal val="1"/>
          <c:showCatName val="0"/>
          <c:showSerName val="0"/>
          <c:showPercent val="0"/>
          <c:showBubbleSize val="0"/>
        </c:dLbls>
        <c:gapWidth val="182"/>
        <c:axId val="1111705064"/>
        <c:axId val="1111706704"/>
      </c:barChart>
      <c:catAx>
        <c:axId val="1111705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crossAx val="1111706704"/>
        <c:crosses val="autoZero"/>
        <c:auto val="1"/>
        <c:lblAlgn val="ctr"/>
        <c:lblOffset val="100"/>
        <c:noMultiLvlLbl val="0"/>
      </c:catAx>
      <c:valAx>
        <c:axId val="111170670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crossAx val="111170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Gill Sans Nova Light" panose="020B0302020104020203" pitchFamily="34" charset="0"/>
              <a:ea typeface="+mn-ea"/>
              <a:cs typeface="Gill Sans Light" panose="020B0302020104020203" pitchFamily="34" charset="-79"/>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8FE81FEC-2664-411F-AEB3-065F29F52751}">
      <dgm:prSet custT="1"/>
      <dgm:spPr>
        <a:solidFill>
          <a:schemeClr val="bg1">
            <a:alpha val="90000"/>
          </a:schemeClr>
        </a:solidFill>
        <a:ln>
          <a:noFill/>
        </a:ln>
      </dgm:spPr>
      <dgm:t>
        <a:bodyPr/>
        <a:lstStyle/>
        <a:p>
          <a:pPr rtl="0"/>
          <a:r>
            <a:rPr lang="en-US" sz="1600" b="0" i="0" dirty="0">
              <a:solidFill>
                <a:schemeClr val="accent3"/>
              </a:solidFill>
              <a:latin typeface="Gill Sans Nova Light" panose="020B0302020104020203" pitchFamily="34" charset="0"/>
              <a:cs typeface="Gill Sans Light" panose="020B0302020104020203" pitchFamily="34" charset="-79"/>
            </a:rPr>
            <a:t>Deploy strategic networks with compelling e-business needs</a:t>
          </a: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chemeClr val="accent2"/>
        </a:solidFill>
        <a:ln>
          <a:noFill/>
        </a:ln>
      </dgm:spPr>
      <dgm:t>
        <a:bodyPr/>
        <a:lstStyle/>
        <a:p>
          <a:pPr rtl="0"/>
          <a:r>
            <a:rPr lang="en-US" sz="2000" dirty="0">
              <a:latin typeface="Baskerville Old Face" panose="02020602080505020303" pitchFamily="18" charset="77"/>
              <a:ea typeface="Baskerville" panose="02020502070401020303" pitchFamily="18" charset="0"/>
            </a:rPr>
            <a:t>Planning</a:t>
          </a: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custT="1"/>
      <dgm:spPr>
        <a:solidFill>
          <a:schemeClr val="bg1">
            <a:alpha val="90000"/>
          </a:schemeClr>
        </a:solidFill>
        <a:ln>
          <a:noFill/>
        </a:ln>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Synergize scalable e-commerce</a:t>
          </a: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Marketing</a:t>
          </a: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custT="1"/>
      <dgm:spPr>
        <a:solidFill>
          <a:schemeClr val="bg1">
            <a:lumMod val="95000"/>
            <a:alpha val="90000"/>
          </a:schemeClr>
        </a:solidFill>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Disseminate standardized metrics</a:t>
          </a: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Design</a:t>
          </a: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custT="1"/>
      <dgm:spPr>
        <a:solidFill>
          <a:schemeClr val="bg1">
            <a:alpha val="90000"/>
          </a:schemeClr>
        </a:solidFill>
        <a:ln>
          <a:noFill/>
        </a:ln>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Coordinate e-business applications</a:t>
          </a: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chemeClr val="bg1">
            <a:lumMod val="95000"/>
            <a:alpha val="90000"/>
          </a:schemeClr>
        </a:solidFill>
      </dgm:spPr>
      <dgm:t>
        <a:bodyPr/>
        <a:lstStyle/>
        <a:p>
          <a:pPr rtl="0"/>
          <a:r>
            <a:rPr lang="en-US" sz="1600" b="0" i="0" dirty="0">
              <a:solidFill>
                <a:schemeClr val="accent3"/>
              </a:solidFill>
              <a:latin typeface="Gill Sans Nova Light" panose="020B0302020104020203" pitchFamily="34" charset="0"/>
              <a:cs typeface="Gill Sans Light" panose="020B0302020104020203" pitchFamily="34" charset="-79"/>
            </a:rPr>
            <a:t>Foster holistically superior methodologies</a:t>
          </a: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Launch</a:t>
          </a: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Strategy</a:t>
          </a: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custLinFactNeighborY="-56478">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73526" custLinFactNeighborY="13200">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custLinFactNeighborY="-56478">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73526" custLinFactNeighborY="13200">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custLinFactNeighborY="-56478">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73526" custLinFactNeighborY="13200">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custLinFactNeighborY="-56478">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73526" custLinFactNeighborY="13200">
        <dgm:presLayoutVars/>
      </dgm:prSet>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custLinFactNeighborY="-56478">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X="99917" custScaleY="173186" custLinFactNeighborY="13200">
        <dgm:presLayoutVars/>
      </dgm:prSet>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DF1ABFB3-B399-406F-91BD-DCDF9A38526B}">
      <dgm:prSet phldrT="[Tex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Deploy strategic networks with compelling e-business needs</a:t>
          </a: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Sep 20XX</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Synergize scalable e-commerce</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Nov 20XX</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Disseminate standardized metrics</a:t>
          </a: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 Jan 20XX</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Coordinate e-business applications</a:t>
          </a: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Mar 20XX</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Foster holistically superior methodologies</a:t>
          </a: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May 20XX</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6" custLinFactNeighborY="0"/>
      <dgm:spPr>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5"/>
      <dgm:spPr>
        <a:solidFill>
          <a:schemeClr val="accent1"/>
        </a:solidFill>
        <a:ln>
          <a:solidFill>
            <a:srgbClr val="4F5945"/>
          </a:solidFill>
        </a:ln>
      </dgm:spPr>
    </dgm:pt>
    <dgm:pt modelId="{5B7FC7CF-F58D-48D5-8BCC-38D6EE87890B}" type="pres">
      <dgm:prSet presAssocID="{58FF46FB-368D-4E9C-A650-0513B8879DA8}" presName="Ellipse" presStyleLbl="fgAcc1" presStyleIdx="1" presStyleCnt="6"/>
      <dgm:spPr>
        <a:solidFill>
          <a:schemeClr val="tx2">
            <a:alpha val="9000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0">
        <dgm:presLayoutVars>
          <dgm:bulletEnabled val="1"/>
        </dgm:presLayoutVars>
      </dgm:prSet>
      <dgm:spPr/>
    </dgm:pt>
    <dgm:pt modelId="{8E3FB235-DF38-476B-9A0E-B1E583D50944}" type="pres">
      <dgm:prSet presAssocID="{58FF46FB-368D-4E9C-A650-0513B8879DA8}" presName="L1TextContainer" presStyleLbl="revTx" presStyleIdx="1" presStyleCnt="10">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5"/>
      <dgm:spPr>
        <a:noFill/>
        <a:ln w="12700" cap="flat" cmpd="sng" algn="ctr">
          <a:solidFill>
            <a:schemeClr val="accent1"/>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5"/>
      <dgm:spPr/>
    </dgm:pt>
    <dgm:pt modelId="{B1A1A837-F261-404B-A808-B2F4154CE8A2}" type="pres">
      <dgm:prSet presAssocID="{D05E1923-5021-40F7-B4EF-E582E23A699D}" presName="Ellipse" presStyleLbl="fgAcc1" presStyleIdx="2" presStyleCnt="6"/>
      <dgm:spPr>
        <a:solidFill>
          <a:schemeClr val="tx2">
            <a:alpha val="9000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0">
        <dgm:presLayoutVars>
          <dgm:bulletEnabled val="1"/>
        </dgm:presLayoutVars>
      </dgm:prSet>
      <dgm:spPr/>
    </dgm:pt>
    <dgm:pt modelId="{223C5207-4FA2-4A6C-8F43-20BD55767C99}" type="pres">
      <dgm:prSet presAssocID="{D05E1923-5021-40F7-B4EF-E582E23A699D}" presName="L1TextContainer" presStyleLbl="revTx" presStyleIdx="3" presStyleCnt="10">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5"/>
      <dgm:spPr>
        <a:solidFill>
          <a:schemeClr val="accent1"/>
        </a:solidFill>
        <a:ln>
          <a:solidFill>
            <a:schemeClr val="accent1"/>
          </a:solidFill>
        </a:ln>
      </dgm:spPr>
    </dgm:pt>
    <dgm:pt modelId="{5D519322-C1DD-47AE-92C0-13575134BC76}" type="pres">
      <dgm:prSet presAssocID="{FA8F44BD-C8C7-462C-9756-1EC498E86842}" presName="Ellipse" presStyleLbl="fgAcc1" presStyleIdx="3" presStyleCnt="6"/>
      <dgm:spPr>
        <a:solidFill>
          <a:srgbClr val="CCD8D6">
            <a:alpha val="90000"/>
          </a:srgb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0">
        <dgm:presLayoutVars>
          <dgm:bulletEnabled val="1"/>
        </dgm:presLayoutVars>
      </dgm:prSet>
      <dgm:spPr/>
    </dgm:pt>
    <dgm:pt modelId="{2D6C7916-1130-46A8-833B-A6278CBD2192}" type="pres">
      <dgm:prSet presAssocID="{FA8F44BD-C8C7-462C-9756-1EC498E86842}" presName="L1TextContainer" presStyleLbl="revTx" presStyleIdx="5" presStyleCnt="10">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5"/>
      <dgm:spPr>
        <a:noFill/>
        <a:ln w="12700" cap="flat" cmpd="sng" algn="ctr">
          <a:solidFill>
            <a:schemeClr val="accent1"/>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5"/>
      <dgm:spPr/>
    </dgm:pt>
    <dgm:pt modelId="{515AAB83-BD07-4B9E-9A3B-858C0B126F9C}" type="pres">
      <dgm:prSet presAssocID="{8BAB5E6F-A65E-41DB-A296-0818B0E49F7C}" presName="Ellipse" presStyleLbl="fgAcc1" presStyleIdx="4" presStyleCnt="6"/>
      <dgm:spPr>
        <a:solidFill>
          <a:schemeClr val="tx2">
            <a:alpha val="9000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0">
        <dgm:presLayoutVars>
          <dgm:bulletEnabled val="1"/>
        </dgm:presLayoutVars>
      </dgm:prSet>
      <dgm:spPr/>
    </dgm:pt>
    <dgm:pt modelId="{7C1E6B4A-59F7-4018-A403-E1CCAEE78BA1}" type="pres">
      <dgm:prSet presAssocID="{8BAB5E6F-A65E-41DB-A296-0818B0E49F7C}" presName="L1TextContainer" presStyleLbl="revTx" presStyleIdx="7" presStyleCnt="10">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5"/>
      <dgm:spPr>
        <a:solidFill>
          <a:schemeClr val="accent1"/>
        </a:solidFill>
        <a:ln>
          <a:solidFill>
            <a:schemeClr val="accent1"/>
          </a:solidFill>
        </a:ln>
      </dgm:spPr>
    </dgm:pt>
    <dgm:pt modelId="{A22B1C16-7FF0-4DBE-B32E-E43FEB1E2EAC}" type="pres">
      <dgm:prSet presAssocID="{8B9AF88A-E1F7-4D3A-905F-87228D6A8655}" presName="Ellipse" presStyleLbl="fgAcc1" presStyleIdx="5" presStyleCnt="6"/>
      <dgm:spPr>
        <a:solidFill>
          <a:srgbClr val="CCD8D6">
            <a:alpha val="90000"/>
          </a:srgb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0">
        <dgm:presLayoutVars>
          <dgm:bulletEnabled val="1"/>
        </dgm:presLayoutVars>
      </dgm:prSet>
      <dgm:spPr/>
    </dgm:pt>
    <dgm:pt modelId="{3FA5D5AE-9CAE-4D19-9765-BCEE62095312}" type="pres">
      <dgm:prSet presAssocID="{8B9AF88A-E1F7-4D3A-905F-87228D6A8655}" presName="L1TextContainer" presStyleLbl="revTx" presStyleIdx="9" presStyleCnt="10">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Lst>
  <dgm:cxnLst>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B9F0B583-D02F-4EF4-83A8-DFD7B32B9433}" type="presOf" srcId="{9A875394-CA1E-4432-AEEB-9054FCFF5E0E}" destId="{D2143A46-815A-49BF-9455-C0385022444F}"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8634" y="81501"/>
          <a:ext cx="2013350" cy="60400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Planning</a:t>
          </a:r>
        </a:p>
      </dsp:txBody>
      <dsp:txXfrm>
        <a:off x="8634" y="81501"/>
        <a:ext cx="2013350" cy="604005"/>
      </dsp:txXfrm>
    </dsp:sp>
    <dsp:sp modelId="{22359DD7-1BFB-4900-BAE6-6084F2F57988}">
      <dsp:nvSpPr>
        <dsp:cNvPr id="0" name=""/>
        <dsp:cNvSpPr/>
      </dsp:nvSpPr>
      <dsp:spPr>
        <a:xfrm>
          <a:off x="8634" y="677889"/>
          <a:ext cx="2013350" cy="2568297"/>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Synergize scalable e-commerce</a:t>
          </a:r>
        </a:p>
      </dsp:txBody>
      <dsp:txXfrm>
        <a:off x="8634" y="677889"/>
        <a:ext cx="2013350" cy="2568297"/>
      </dsp:txXfrm>
    </dsp:sp>
    <dsp:sp modelId="{C4F84DEA-2002-4D32-8E80-70EEE05E345A}">
      <dsp:nvSpPr>
        <dsp:cNvPr id="0" name=""/>
        <dsp:cNvSpPr/>
      </dsp:nvSpPr>
      <dsp:spPr>
        <a:xfrm>
          <a:off x="2129879" y="81501"/>
          <a:ext cx="2013350" cy="60400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Marketing</a:t>
          </a:r>
        </a:p>
      </dsp:txBody>
      <dsp:txXfrm>
        <a:off x="2129879" y="81501"/>
        <a:ext cx="2013350" cy="604005"/>
      </dsp:txXfrm>
    </dsp:sp>
    <dsp:sp modelId="{4FEB85EB-D046-4CDB-8A62-BBCE260C4490}">
      <dsp:nvSpPr>
        <dsp:cNvPr id="0" name=""/>
        <dsp:cNvSpPr/>
      </dsp:nvSpPr>
      <dsp:spPr>
        <a:xfrm>
          <a:off x="2129879" y="677889"/>
          <a:ext cx="2013350" cy="2568297"/>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Disseminate standardized metrics</a:t>
          </a:r>
        </a:p>
      </dsp:txBody>
      <dsp:txXfrm>
        <a:off x="2129879" y="677889"/>
        <a:ext cx="2013350" cy="2568297"/>
      </dsp:txXfrm>
    </dsp:sp>
    <dsp:sp modelId="{49B7F8FA-D256-41EF-9327-52A3551D9A60}">
      <dsp:nvSpPr>
        <dsp:cNvPr id="0" name=""/>
        <dsp:cNvSpPr/>
      </dsp:nvSpPr>
      <dsp:spPr>
        <a:xfrm>
          <a:off x="4251124" y="81501"/>
          <a:ext cx="2013350" cy="60400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Design</a:t>
          </a:r>
        </a:p>
      </dsp:txBody>
      <dsp:txXfrm>
        <a:off x="4251124" y="81501"/>
        <a:ext cx="2013350" cy="604005"/>
      </dsp:txXfrm>
    </dsp:sp>
    <dsp:sp modelId="{6B5FE59C-B471-448A-AA7A-B526DCC4D4CA}">
      <dsp:nvSpPr>
        <dsp:cNvPr id="0" name=""/>
        <dsp:cNvSpPr/>
      </dsp:nvSpPr>
      <dsp:spPr>
        <a:xfrm>
          <a:off x="4251124" y="677889"/>
          <a:ext cx="2013350" cy="2568297"/>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Coordinate e-business applications</a:t>
          </a:r>
        </a:p>
      </dsp:txBody>
      <dsp:txXfrm>
        <a:off x="4251124" y="677889"/>
        <a:ext cx="2013350" cy="2568297"/>
      </dsp:txXfrm>
    </dsp:sp>
    <dsp:sp modelId="{4132ECB1-6BEF-4935-AFA3-B2EAA48FDE7E}">
      <dsp:nvSpPr>
        <dsp:cNvPr id="0" name=""/>
        <dsp:cNvSpPr/>
      </dsp:nvSpPr>
      <dsp:spPr>
        <a:xfrm>
          <a:off x="6372369" y="81501"/>
          <a:ext cx="2013350" cy="60400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Strategy</a:t>
          </a:r>
        </a:p>
      </dsp:txBody>
      <dsp:txXfrm>
        <a:off x="6372369" y="81501"/>
        <a:ext cx="2013350" cy="604005"/>
      </dsp:txXfrm>
    </dsp:sp>
    <dsp:sp modelId="{C42A8BDE-B838-475D-AFDE-17B60D744AB6}">
      <dsp:nvSpPr>
        <dsp:cNvPr id="0" name=""/>
        <dsp:cNvSpPr/>
      </dsp:nvSpPr>
      <dsp:spPr>
        <a:xfrm>
          <a:off x="6372369" y="677889"/>
          <a:ext cx="2013350" cy="2568297"/>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711200" rtl="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Foster holistically superior methodologies</a:t>
          </a:r>
        </a:p>
      </dsp:txBody>
      <dsp:txXfrm>
        <a:off x="6372369" y="677889"/>
        <a:ext cx="2013350" cy="2568297"/>
      </dsp:txXfrm>
    </dsp:sp>
    <dsp:sp modelId="{59606EB9-9F10-4D12-A33F-A242FDCC0D0F}">
      <dsp:nvSpPr>
        <dsp:cNvPr id="0" name=""/>
        <dsp:cNvSpPr/>
      </dsp:nvSpPr>
      <dsp:spPr>
        <a:xfrm>
          <a:off x="8493615" y="82759"/>
          <a:ext cx="2013350" cy="60400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Launch</a:t>
          </a:r>
        </a:p>
      </dsp:txBody>
      <dsp:txXfrm>
        <a:off x="8493615" y="82759"/>
        <a:ext cx="2013350" cy="604005"/>
      </dsp:txXfrm>
    </dsp:sp>
    <dsp:sp modelId="{C8429E68-36DD-4F6A-A2F4-7CCDADCEFAD1}">
      <dsp:nvSpPr>
        <dsp:cNvPr id="0" name=""/>
        <dsp:cNvSpPr/>
      </dsp:nvSpPr>
      <dsp:spPr>
        <a:xfrm>
          <a:off x="8494450" y="681663"/>
          <a:ext cx="2011679" cy="2563264"/>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711200" rtl="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Deploy strategic networks with compelling e-business needs</a:t>
          </a:r>
        </a:p>
      </dsp:txBody>
      <dsp:txXfrm>
        <a:off x="8494450" y="681663"/>
        <a:ext cx="2011679" cy="256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1659731"/>
          <a:ext cx="10242550" cy="0"/>
        </a:xfrm>
        <a:prstGeom prst="line">
          <a:avLst/>
        </a:prstGeom>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51490" y="382503"/>
          <a:ext cx="244110" cy="244110"/>
        </a:xfrm>
        <a:prstGeom prst="teardrop">
          <a:avLst>
            <a:gd name="adj" fmla="val 115000"/>
          </a:avLst>
        </a:prstGeom>
        <a:solidFill>
          <a:schemeClr val="accent1"/>
        </a:solidFill>
        <a:ln w="12700" cap="flat" cmpd="sng" algn="ctr">
          <a:solidFill>
            <a:srgbClr val="4F594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FC7CF-F58D-48D5-8BCC-38D6EE87890B}">
      <dsp:nvSpPr>
        <dsp:cNvPr id="0" name=""/>
        <dsp:cNvSpPr/>
      </dsp:nvSpPr>
      <dsp:spPr>
        <a:xfrm>
          <a:off x="78608" y="409621"/>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346157"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Synergize scalable e-commerce</a:t>
          </a:r>
        </a:p>
      </dsp:txBody>
      <dsp:txXfrm>
        <a:off x="346157" y="677170"/>
        <a:ext cx="2838997" cy="982560"/>
      </dsp:txXfrm>
    </dsp:sp>
    <dsp:sp modelId="{8E3FB235-DF38-476B-9A0E-B1E583D50944}">
      <dsp:nvSpPr>
        <dsp:cNvPr id="0" name=""/>
        <dsp:cNvSpPr/>
      </dsp:nvSpPr>
      <dsp:spPr>
        <a:xfrm>
          <a:off x="346157"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Sep 20XX</a:t>
          </a:r>
        </a:p>
      </dsp:txBody>
      <dsp:txXfrm>
        <a:off x="346157" y="331946"/>
        <a:ext cx="2838997" cy="345224"/>
      </dsp:txXfrm>
    </dsp:sp>
    <dsp:sp modelId="{9AA05CE5-209F-4AD9-BE2C-2A69F76DA8F4}">
      <dsp:nvSpPr>
        <dsp:cNvPr id="0" name=""/>
        <dsp:cNvSpPr/>
      </dsp:nvSpPr>
      <dsp:spPr>
        <a:xfrm>
          <a:off x="173545"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141953"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CAA11-0A87-4861-8B4E-913B1EAD1334}">
      <dsp:nvSpPr>
        <dsp:cNvPr id="0" name=""/>
        <dsp:cNvSpPr/>
      </dsp:nvSpPr>
      <dsp:spPr>
        <a:xfrm rot="18900000">
          <a:off x="1756541"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1A837-F261-404B-A808-B2F4154CE8A2}">
      <dsp:nvSpPr>
        <dsp:cNvPr id="0" name=""/>
        <dsp:cNvSpPr/>
      </dsp:nvSpPr>
      <dsp:spPr>
        <a:xfrm>
          <a:off x="1783659"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2051208" y="1659731"/>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Disseminate standardized metrics</a:t>
          </a:r>
        </a:p>
      </dsp:txBody>
      <dsp:txXfrm>
        <a:off x="2051208" y="1659731"/>
        <a:ext cx="2838997" cy="982560"/>
      </dsp:txXfrm>
    </dsp:sp>
    <dsp:sp modelId="{223C5207-4FA2-4A6C-8F43-20BD55767C99}">
      <dsp:nvSpPr>
        <dsp:cNvPr id="0" name=""/>
        <dsp:cNvSpPr/>
      </dsp:nvSpPr>
      <dsp:spPr>
        <a:xfrm>
          <a:off x="2051208" y="2642291"/>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Nov 20XX</a:t>
          </a:r>
        </a:p>
      </dsp:txBody>
      <dsp:txXfrm>
        <a:off x="2051208" y="2642291"/>
        <a:ext cx="2838997" cy="345224"/>
      </dsp:txXfrm>
    </dsp:sp>
    <dsp:sp modelId="{4FE5EB5D-4CEF-4D0D-9394-0534E61844BE}">
      <dsp:nvSpPr>
        <dsp:cNvPr id="0" name=""/>
        <dsp:cNvSpPr/>
      </dsp:nvSpPr>
      <dsp:spPr>
        <a:xfrm>
          <a:off x="1878596"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1847004"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82E90-F103-439C-8371-CFFB0927B9DE}">
      <dsp:nvSpPr>
        <dsp:cNvPr id="0" name=""/>
        <dsp:cNvSpPr/>
      </dsp:nvSpPr>
      <dsp:spPr>
        <a:xfrm rot="8100000">
          <a:off x="3461592"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9322-C1DD-47AE-92C0-13575134BC76}">
      <dsp:nvSpPr>
        <dsp:cNvPr id="0" name=""/>
        <dsp:cNvSpPr/>
      </dsp:nvSpPr>
      <dsp:spPr>
        <a:xfrm>
          <a:off x="3488711"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3756259"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Coordinate e-business applications</a:t>
          </a:r>
        </a:p>
      </dsp:txBody>
      <dsp:txXfrm>
        <a:off x="3756259" y="677170"/>
        <a:ext cx="2838997" cy="982560"/>
      </dsp:txXfrm>
    </dsp:sp>
    <dsp:sp modelId="{2D6C7916-1130-46A8-833B-A6278CBD2192}">
      <dsp:nvSpPr>
        <dsp:cNvPr id="0" name=""/>
        <dsp:cNvSpPr/>
      </dsp:nvSpPr>
      <dsp:spPr>
        <a:xfrm>
          <a:off x="3756259"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 Jan 20XX</a:t>
          </a:r>
        </a:p>
      </dsp:txBody>
      <dsp:txXfrm>
        <a:off x="3756259" y="331946"/>
        <a:ext cx="2838997" cy="345224"/>
      </dsp:txXfrm>
    </dsp:sp>
    <dsp:sp modelId="{4D953791-5C2F-4A75-A8F4-6ED7EAB5E015}">
      <dsp:nvSpPr>
        <dsp:cNvPr id="0" name=""/>
        <dsp:cNvSpPr/>
      </dsp:nvSpPr>
      <dsp:spPr>
        <a:xfrm>
          <a:off x="3583647"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3552055"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1DD9-74CF-4A3A-86BA-F4B9DBEAB944}">
      <dsp:nvSpPr>
        <dsp:cNvPr id="0" name=""/>
        <dsp:cNvSpPr/>
      </dsp:nvSpPr>
      <dsp:spPr>
        <a:xfrm rot="18900000">
          <a:off x="5166643"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AAB83-BD07-4B9E-9A3B-858C0B126F9C}">
      <dsp:nvSpPr>
        <dsp:cNvPr id="0" name=""/>
        <dsp:cNvSpPr/>
      </dsp:nvSpPr>
      <dsp:spPr>
        <a:xfrm>
          <a:off x="5193762"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5461311" y="1659731"/>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Foster holistically superior methodologies</a:t>
          </a:r>
        </a:p>
      </dsp:txBody>
      <dsp:txXfrm>
        <a:off x="5461311" y="1659731"/>
        <a:ext cx="2838997" cy="982560"/>
      </dsp:txXfrm>
    </dsp:sp>
    <dsp:sp modelId="{7C1E6B4A-59F7-4018-A403-E1CCAEE78BA1}">
      <dsp:nvSpPr>
        <dsp:cNvPr id="0" name=""/>
        <dsp:cNvSpPr/>
      </dsp:nvSpPr>
      <dsp:spPr>
        <a:xfrm>
          <a:off x="5461311" y="2642291"/>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Mar 20XX</a:t>
          </a:r>
        </a:p>
      </dsp:txBody>
      <dsp:txXfrm>
        <a:off x="5461311" y="2642291"/>
        <a:ext cx="2838997" cy="345224"/>
      </dsp:txXfrm>
    </dsp:sp>
    <dsp:sp modelId="{A03C5372-D306-43AC-B406-6F8183849431}">
      <dsp:nvSpPr>
        <dsp:cNvPr id="0" name=""/>
        <dsp:cNvSpPr/>
      </dsp:nvSpPr>
      <dsp:spPr>
        <a:xfrm>
          <a:off x="5288699"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5257106"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439AF-6893-479D-8B57-31FBC13C553F}">
      <dsp:nvSpPr>
        <dsp:cNvPr id="0" name=""/>
        <dsp:cNvSpPr/>
      </dsp:nvSpPr>
      <dsp:spPr>
        <a:xfrm rot="8100000">
          <a:off x="6871695"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1C16-7FF0-4DBE-B32E-E43FEB1E2EAC}">
      <dsp:nvSpPr>
        <dsp:cNvPr id="0" name=""/>
        <dsp:cNvSpPr/>
      </dsp:nvSpPr>
      <dsp:spPr>
        <a:xfrm>
          <a:off x="6898813"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7166362"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Deploy strategic networks with compelling e-business needs</a:t>
          </a:r>
        </a:p>
      </dsp:txBody>
      <dsp:txXfrm>
        <a:off x="7166362" y="677170"/>
        <a:ext cx="2838997" cy="982560"/>
      </dsp:txXfrm>
    </dsp:sp>
    <dsp:sp modelId="{3FA5D5AE-9CAE-4D19-9765-BCEE62095312}">
      <dsp:nvSpPr>
        <dsp:cNvPr id="0" name=""/>
        <dsp:cNvSpPr/>
      </dsp:nvSpPr>
      <dsp:spPr>
        <a:xfrm>
          <a:off x="7166362"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May 20XX</a:t>
          </a:r>
        </a:p>
      </dsp:txBody>
      <dsp:txXfrm>
        <a:off x="7166362" y="331946"/>
        <a:ext cx="2838997" cy="345224"/>
      </dsp:txXfrm>
    </dsp:sp>
    <dsp:sp modelId="{FE6CA7EB-68EC-4E76-9051-08C4CF370101}">
      <dsp:nvSpPr>
        <dsp:cNvPr id="0" name=""/>
        <dsp:cNvSpPr/>
      </dsp:nvSpPr>
      <dsp:spPr>
        <a:xfrm>
          <a:off x="6993750" y="677170"/>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6962158"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3/3/2024</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3/3/2024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4</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319631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315106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17</a:t>
            </a:fld>
            <a:endParaRPr lang="en-US" dirty="0"/>
          </a:p>
        </p:txBody>
      </p:sp>
    </p:spTree>
    <p:extLst>
      <p:ext uri="{BB962C8B-B14F-4D97-AF65-F5344CB8AC3E}">
        <p14:creationId xmlns:p14="http://schemas.microsoft.com/office/powerpoint/2010/main" val="79668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19</a:t>
            </a:fld>
            <a:endParaRPr lang="en-US" dirty="0"/>
          </a:p>
        </p:txBody>
      </p:sp>
    </p:spTree>
    <p:extLst>
      <p:ext uri="{BB962C8B-B14F-4D97-AF65-F5344CB8AC3E}">
        <p14:creationId xmlns:p14="http://schemas.microsoft.com/office/powerpoint/2010/main" val="4078649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4pnW7Oel7ak?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3696832" y="2751438"/>
            <a:ext cx="4798336" cy="1088136"/>
          </a:xfrm>
        </p:spPr>
        <p:txBody>
          <a:bodyPr/>
          <a:lstStyle/>
          <a:p>
            <a:r>
              <a:rPr lang="en-US" dirty="0"/>
              <a:t>How AVID can help you create the life of your dreams</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FEE495-1E0C-4642-9613-97CE5E5BF55C}"/>
              </a:ext>
            </a:extLst>
          </p:cNvPr>
          <p:cNvSpPr txBox="1"/>
          <p:nvPr/>
        </p:nvSpPr>
        <p:spPr>
          <a:xfrm>
            <a:off x="158620" y="475317"/>
            <a:ext cx="5075853" cy="2877711"/>
          </a:xfrm>
          <a:prstGeom prst="rect">
            <a:avLst/>
          </a:prstGeom>
          <a:noFill/>
        </p:spPr>
        <p:txBody>
          <a:bodyPr wrap="square">
            <a:spAutoFit/>
          </a:bodyPr>
          <a:lstStyle/>
          <a:p>
            <a:r>
              <a:rPr lang="en-US" sz="11500" b="1" dirty="0"/>
              <a:t>Family</a:t>
            </a:r>
            <a:br>
              <a:rPr lang="en-US" sz="6600" b="1" dirty="0"/>
            </a:br>
            <a:endParaRPr lang="en-US" sz="6600" b="1" dirty="0"/>
          </a:p>
        </p:txBody>
      </p:sp>
      <p:pic>
        <p:nvPicPr>
          <p:cNvPr id="34" name="Picture 33">
            <a:extLst>
              <a:ext uri="{FF2B5EF4-FFF2-40B4-BE49-F238E27FC236}">
                <a16:creationId xmlns:a16="http://schemas.microsoft.com/office/drawing/2014/main" id="{0DBA9EA6-EF98-4E19-AEDB-33555A767CFD}"/>
              </a:ext>
            </a:extLst>
          </p:cNvPr>
          <p:cNvPicPr>
            <a:picLocks noChangeAspect="1"/>
          </p:cNvPicPr>
          <p:nvPr/>
        </p:nvPicPr>
        <p:blipFill>
          <a:blip r:embed="rId2"/>
          <a:stretch>
            <a:fillRect/>
          </a:stretch>
        </p:blipFill>
        <p:spPr>
          <a:xfrm>
            <a:off x="4516015" y="723122"/>
            <a:ext cx="7215673" cy="5411755"/>
          </a:xfrm>
          <a:prstGeom prst="rect">
            <a:avLst/>
          </a:prstGeom>
        </p:spPr>
      </p:pic>
    </p:spTree>
    <p:extLst>
      <p:ext uri="{BB962C8B-B14F-4D97-AF65-F5344CB8AC3E}">
        <p14:creationId xmlns:p14="http://schemas.microsoft.com/office/powerpoint/2010/main" val="1955409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FEE495-1E0C-4642-9613-97CE5E5BF55C}"/>
              </a:ext>
            </a:extLst>
          </p:cNvPr>
          <p:cNvSpPr txBox="1"/>
          <p:nvPr/>
        </p:nvSpPr>
        <p:spPr>
          <a:xfrm>
            <a:off x="222192" y="549962"/>
            <a:ext cx="4452358" cy="1323439"/>
          </a:xfrm>
          <a:prstGeom prst="rect">
            <a:avLst/>
          </a:prstGeom>
          <a:noFill/>
        </p:spPr>
        <p:txBody>
          <a:bodyPr wrap="square">
            <a:spAutoFit/>
          </a:bodyPr>
          <a:lstStyle/>
          <a:p>
            <a:r>
              <a:rPr lang="en-US" sz="8000" b="1" dirty="0"/>
              <a:t>Tutorials</a:t>
            </a:r>
          </a:p>
        </p:txBody>
      </p:sp>
      <p:pic>
        <p:nvPicPr>
          <p:cNvPr id="26" name="Picture 25">
            <a:extLst>
              <a:ext uri="{FF2B5EF4-FFF2-40B4-BE49-F238E27FC236}">
                <a16:creationId xmlns:a16="http://schemas.microsoft.com/office/drawing/2014/main" id="{4234FE47-AFC5-4C5A-B11D-81E17F0DDB25}"/>
              </a:ext>
            </a:extLst>
          </p:cNvPr>
          <p:cNvPicPr>
            <a:picLocks noChangeAspect="1"/>
          </p:cNvPicPr>
          <p:nvPr/>
        </p:nvPicPr>
        <p:blipFill>
          <a:blip r:embed="rId2"/>
          <a:stretch>
            <a:fillRect/>
          </a:stretch>
        </p:blipFill>
        <p:spPr>
          <a:xfrm>
            <a:off x="4200521" y="643813"/>
            <a:ext cx="7675981" cy="5756987"/>
          </a:xfrm>
          <a:prstGeom prst="rect">
            <a:avLst/>
          </a:prstGeom>
        </p:spPr>
      </p:pic>
    </p:spTree>
    <p:extLst>
      <p:ext uri="{BB962C8B-B14F-4D97-AF65-F5344CB8AC3E}">
        <p14:creationId xmlns:p14="http://schemas.microsoft.com/office/powerpoint/2010/main" val="217138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FEE495-1E0C-4642-9613-97CE5E5BF55C}"/>
              </a:ext>
            </a:extLst>
          </p:cNvPr>
          <p:cNvSpPr txBox="1"/>
          <p:nvPr/>
        </p:nvSpPr>
        <p:spPr>
          <a:xfrm>
            <a:off x="128886" y="289248"/>
            <a:ext cx="4862992" cy="1631216"/>
          </a:xfrm>
          <a:prstGeom prst="rect">
            <a:avLst/>
          </a:prstGeom>
          <a:noFill/>
        </p:spPr>
        <p:txBody>
          <a:bodyPr wrap="square">
            <a:spAutoFit/>
          </a:bodyPr>
          <a:lstStyle/>
          <a:p>
            <a:r>
              <a:rPr lang="en-US" sz="5000" b="1" dirty="0"/>
              <a:t>Lessons connected to real life</a:t>
            </a:r>
          </a:p>
        </p:txBody>
      </p:sp>
      <p:pic>
        <p:nvPicPr>
          <p:cNvPr id="32" name="Picture 31">
            <a:extLst>
              <a:ext uri="{FF2B5EF4-FFF2-40B4-BE49-F238E27FC236}">
                <a16:creationId xmlns:a16="http://schemas.microsoft.com/office/drawing/2014/main" id="{F9FFA298-50BD-45BA-B6F5-BA2C40F12B4C}"/>
              </a:ext>
            </a:extLst>
          </p:cNvPr>
          <p:cNvPicPr>
            <a:picLocks noChangeAspect="1"/>
          </p:cNvPicPr>
          <p:nvPr/>
        </p:nvPicPr>
        <p:blipFill>
          <a:blip r:embed="rId2"/>
          <a:stretch>
            <a:fillRect/>
          </a:stretch>
        </p:blipFill>
        <p:spPr>
          <a:xfrm rot="5400000">
            <a:off x="5526446" y="994877"/>
            <a:ext cx="6316825" cy="4737618"/>
          </a:xfrm>
          <a:prstGeom prst="rect">
            <a:avLst/>
          </a:prstGeom>
        </p:spPr>
      </p:pic>
    </p:spTree>
    <p:extLst>
      <p:ext uri="{BB962C8B-B14F-4D97-AF65-F5344CB8AC3E}">
        <p14:creationId xmlns:p14="http://schemas.microsoft.com/office/powerpoint/2010/main" val="79726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FEE495-1E0C-4642-9613-97CE5E5BF55C}"/>
              </a:ext>
            </a:extLst>
          </p:cNvPr>
          <p:cNvSpPr txBox="1"/>
          <p:nvPr/>
        </p:nvSpPr>
        <p:spPr>
          <a:xfrm>
            <a:off x="222192" y="549962"/>
            <a:ext cx="3985914" cy="2308324"/>
          </a:xfrm>
          <a:prstGeom prst="rect">
            <a:avLst/>
          </a:prstGeom>
          <a:solidFill>
            <a:schemeClr val="bg1"/>
          </a:solidFill>
        </p:spPr>
        <p:txBody>
          <a:bodyPr wrap="square">
            <a:spAutoFit/>
          </a:bodyPr>
          <a:lstStyle/>
          <a:p>
            <a:pPr algn="ctr"/>
            <a:r>
              <a:rPr lang="en-US" sz="7200" b="1" dirty="0"/>
              <a:t>College visits</a:t>
            </a:r>
          </a:p>
        </p:txBody>
      </p:sp>
      <p:pic>
        <p:nvPicPr>
          <p:cNvPr id="30" name="Picture 29">
            <a:extLst>
              <a:ext uri="{FF2B5EF4-FFF2-40B4-BE49-F238E27FC236}">
                <a16:creationId xmlns:a16="http://schemas.microsoft.com/office/drawing/2014/main" id="{61EF0A40-B7D4-44BE-BFAF-0DF18235C3D7}"/>
              </a:ext>
            </a:extLst>
          </p:cNvPr>
          <p:cNvPicPr>
            <a:picLocks noChangeAspect="1"/>
          </p:cNvPicPr>
          <p:nvPr/>
        </p:nvPicPr>
        <p:blipFill>
          <a:blip r:embed="rId2"/>
          <a:stretch>
            <a:fillRect/>
          </a:stretch>
        </p:blipFill>
        <p:spPr>
          <a:xfrm>
            <a:off x="6624735" y="2977875"/>
            <a:ext cx="4943857" cy="3707892"/>
          </a:xfrm>
          <a:prstGeom prst="rect">
            <a:avLst/>
          </a:prstGeom>
        </p:spPr>
      </p:pic>
      <p:pic>
        <p:nvPicPr>
          <p:cNvPr id="3" name="Picture 2">
            <a:extLst>
              <a:ext uri="{FF2B5EF4-FFF2-40B4-BE49-F238E27FC236}">
                <a16:creationId xmlns:a16="http://schemas.microsoft.com/office/drawing/2014/main" id="{4DF01F0C-C001-44C9-9C9C-6EF1DFF0F56D}"/>
              </a:ext>
            </a:extLst>
          </p:cNvPr>
          <p:cNvPicPr>
            <a:picLocks noChangeAspect="1"/>
          </p:cNvPicPr>
          <p:nvPr/>
        </p:nvPicPr>
        <p:blipFill>
          <a:blip r:embed="rId3"/>
          <a:stretch>
            <a:fillRect/>
          </a:stretch>
        </p:blipFill>
        <p:spPr>
          <a:xfrm>
            <a:off x="4474289" y="303396"/>
            <a:ext cx="7388234" cy="2601491"/>
          </a:xfrm>
          <a:prstGeom prst="rect">
            <a:avLst/>
          </a:prstGeom>
        </p:spPr>
      </p:pic>
      <p:pic>
        <p:nvPicPr>
          <p:cNvPr id="5" name="Picture 4">
            <a:extLst>
              <a:ext uri="{FF2B5EF4-FFF2-40B4-BE49-F238E27FC236}">
                <a16:creationId xmlns:a16="http://schemas.microsoft.com/office/drawing/2014/main" id="{7E984CDA-8F88-421D-A07C-1B52DA330D08}"/>
              </a:ext>
            </a:extLst>
          </p:cNvPr>
          <p:cNvPicPr>
            <a:picLocks noChangeAspect="1"/>
          </p:cNvPicPr>
          <p:nvPr/>
        </p:nvPicPr>
        <p:blipFill>
          <a:blip r:embed="rId4"/>
          <a:stretch>
            <a:fillRect/>
          </a:stretch>
        </p:blipFill>
        <p:spPr>
          <a:xfrm>
            <a:off x="222192" y="3223081"/>
            <a:ext cx="5469888" cy="3462686"/>
          </a:xfrm>
          <a:prstGeom prst="rect">
            <a:avLst/>
          </a:prstGeom>
        </p:spPr>
      </p:pic>
    </p:spTree>
    <p:extLst>
      <p:ext uri="{BB962C8B-B14F-4D97-AF65-F5344CB8AC3E}">
        <p14:creationId xmlns:p14="http://schemas.microsoft.com/office/powerpoint/2010/main" val="429315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FEE495-1E0C-4642-9613-97CE5E5BF55C}"/>
              </a:ext>
            </a:extLst>
          </p:cNvPr>
          <p:cNvSpPr txBox="1"/>
          <p:nvPr/>
        </p:nvSpPr>
        <p:spPr>
          <a:xfrm>
            <a:off x="268845" y="232721"/>
            <a:ext cx="3463400" cy="3046988"/>
          </a:xfrm>
          <a:prstGeom prst="rect">
            <a:avLst/>
          </a:prstGeom>
          <a:noFill/>
        </p:spPr>
        <p:txBody>
          <a:bodyPr wrap="square">
            <a:spAutoFit/>
          </a:bodyPr>
          <a:lstStyle/>
          <a:p>
            <a:r>
              <a:rPr lang="en-US" sz="4800" b="1" dirty="0"/>
              <a:t>Community Service Projects</a:t>
            </a:r>
            <a:br>
              <a:rPr lang="en-US" sz="4800" b="1" dirty="0"/>
            </a:br>
            <a:endParaRPr lang="en-US" sz="4800" b="1" dirty="0"/>
          </a:p>
        </p:txBody>
      </p:sp>
      <p:pic>
        <p:nvPicPr>
          <p:cNvPr id="28" name="Picture 27">
            <a:extLst>
              <a:ext uri="{FF2B5EF4-FFF2-40B4-BE49-F238E27FC236}">
                <a16:creationId xmlns:a16="http://schemas.microsoft.com/office/drawing/2014/main" id="{0769AD2C-ACF6-494D-9159-32DEE4F3184B}"/>
              </a:ext>
            </a:extLst>
          </p:cNvPr>
          <p:cNvPicPr>
            <a:picLocks noChangeAspect="1"/>
          </p:cNvPicPr>
          <p:nvPr/>
        </p:nvPicPr>
        <p:blipFill>
          <a:blip r:embed="rId2"/>
          <a:stretch>
            <a:fillRect/>
          </a:stretch>
        </p:blipFill>
        <p:spPr>
          <a:xfrm>
            <a:off x="4000741" y="409108"/>
            <a:ext cx="8053043" cy="6039783"/>
          </a:xfrm>
          <a:prstGeom prst="rect">
            <a:avLst/>
          </a:prstGeom>
        </p:spPr>
      </p:pic>
    </p:spTree>
    <p:extLst>
      <p:ext uri="{BB962C8B-B14F-4D97-AF65-F5344CB8AC3E}">
        <p14:creationId xmlns:p14="http://schemas.microsoft.com/office/powerpoint/2010/main" val="87682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353085" y="3977640"/>
            <a:ext cx="11624650" cy="731520"/>
          </a:xfrm>
        </p:spPr>
        <p:txBody>
          <a:bodyPr>
            <a:noAutofit/>
          </a:bodyPr>
          <a:lstStyle/>
          <a:p>
            <a:r>
              <a:rPr lang="en-US" sz="3800" dirty="0"/>
              <a:t>What does a day in the life of an AVID student look like?</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Advancement Via Individual Determination</a:t>
            </a:r>
          </a:p>
        </p:txBody>
      </p:sp>
    </p:spTree>
    <p:extLst>
      <p:ext uri="{BB962C8B-B14F-4D97-AF65-F5344CB8AC3E}">
        <p14:creationId xmlns:p14="http://schemas.microsoft.com/office/powerpoint/2010/main" val="192597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7A7782-BD6E-4FA3-8DD9-FF5BAE5AF8CB}"/>
              </a:ext>
            </a:extLst>
          </p:cNvPr>
          <p:cNvSpPr>
            <a:spLocks noGrp="1"/>
          </p:cNvSpPr>
          <p:nvPr>
            <p:ph type="ftr" sz="quarter" idx="11"/>
          </p:nvPr>
        </p:nvSpPr>
        <p:spPr/>
        <p:txBody>
          <a:bodyPr/>
          <a:lstStyle/>
          <a:p>
            <a:r>
              <a:rPr lang="en-US" dirty="0"/>
              <a:t>AVID at Odyssey Charter Jr/Sr</a:t>
            </a:r>
          </a:p>
        </p:txBody>
      </p:sp>
      <p:sp>
        <p:nvSpPr>
          <p:cNvPr id="3" name="Slide Number Placeholder 2">
            <a:extLst>
              <a:ext uri="{FF2B5EF4-FFF2-40B4-BE49-F238E27FC236}">
                <a16:creationId xmlns:a16="http://schemas.microsoft.com/office/drawing/2014/main" id="{CB8E17B2-4A55-4DC1-990A-628193BA45AE}"/>
              </a:ext>
            </a:extLst>
          </p:cNvPr>
          <p:cNvSpPr>
            <a:spLocks noGrp="1"/>
          </p:cNvSpPr>
          <p:nvPr>
            <p:ph type="sldNum" sz="quarter" idx="12"/>
          </p:nvPr>
        </p:nvSpPr>
        <p:spPr/>
        <p:txBody>
          <a:bodyPr/>
          <a:lstStyle/>
          <a:p>
            <a:fld id="{294A09A9-5501-47C1-A89A-A340965A2BE2}" type="slidenum">
              <a:rPr lang="en-US" smtClean="0"/>
              <a:t>16</a:t>
            </a:fld>
            <a:endParaRPr lang="en-US" dirty="0"/>
          </a:p>
        </p:txBody>
      </p:sp>
      <p:sp>
        <p:nvSpPr>
          <p:cNvPr id="4" name="Title 1">
            <a:extLst>
              <a:ext uri="{FF2B5EF4-FFF2-40B4-BE49-F238E27FC236}">
                <a16:creationId xmlns:a16="http://schemas.microsoft.com/office/drawing/2014/main" id="{CB03E352-546D-412A-B4E9-C8CA5B2A0314}"/>
              </a:ext>
            </a:extLst>
          </p:cNvPr>
          <p:cNvSpPr txBox="1">
            <a:spLocks/>
          </p:cNvSpPr>
          <p:nvPr/>
        </p:nvSpPr>
        <p:spPr>
          <a:xfrm>
            <a:off x="768928" y="266699"/>
            <a:ext cx="10515600" cy="7936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sz="4000" dirty="0"/>
              <a:t>A Sample Week in the AVID Elective</a:t>
            </a:r>
          </a:p>
        </p:txBody>
      </p:sp>
      <p:sp>
        <p:nvSpPr>
          <p:cNvPr id="5" name="Text Box 5">
            <a:extLst>
              <a:ext uri="{FF2B5EF4-FFF2-40B4-BE49-F238E27FC236}">
                <a16:creationId xmlns:a16="http://schemas.microsoft.com/office/drawing/2014/main" id="{449E8A87-4669-4735-8240-000DFFF7F8F9}"/>
              </a:ext>
            </a:extLst>
          </p:cNvPr>
          <p:cNvSpPr txBox="1">
            <a:spLocks noChangeArrowheads="1"/>
          </p:cNvSpPr>
          <p:nvPr/>
        </p:nvSpPr>
        <p:spPr bwMode="auto">
          <a:xfrm>
            <a:off x="660402" y="1213340"/>
            <a:ext cx="10681855" cy="646331"/>
          </a:xfrm>
          <a:prstGeom prst="rect">
            <a:avLst/>
          </a:prstGeom>
          <a:noFill/>
          <a:ln w="9525">
            <a:noFill/>
            <a:miter lim="800000"/>
            <a:headEnd/>
            <a:tailEnd/>
          </a:ln>
        </p:spPr>
        <p:txBody>
          <a:bodyPr wrap="square">
            <a:spAutoFit/>
          </a:bodyPr>
          <a:lstStyle/>
          <a:p>
            <a:pPr algn="ctr">
              <a:defRPr/>
            </a:pPr>
            <a:r>
              <a:rPr lang="en-US" sz="3600" dirty="0">
                <a:solidFill>
                  <a:schemeClr val="bg1"/>
                </a:solidFill>
                <a:latin typeface="Franklin Gothic Demi" panose="020B0703020102020204" pitchFamily="34" charset="0"/>
                <a:cs typeface="Times New Roman" pitchFamily="18" charset="0"/>
              </a:rPr>
              <a:t>Daily</a:t>
            </a:r>
            <a:r>
              <a:rPr lang="en-US" sz="3600" i="1" dirty="0">
                <a:solidFill>
                  <a:schemeClr val="bg1"/>
                </a:solidFill>
                <a:latin typeface="Franklin Gothic Demi" panose="020B0703020102020204" pitchFamily="34" charset="0"/>
                <a:cs typeface="Times New Roman" pitchFamily="18" charset="0"/>
              </a:rPr>
              <a:t> </a:t>
            </a:r>
            <a:r>
              <a:rPr lang="en-US" sz="3600" dirty="0">
                <a:solidFill>
                  <a:schemeClr val="bg1"/>
                </a:solidFill>
                <a:latin typeface="Franklin Gothic Demi" panose="020B0703020102020204" pitchFamily="34" charset="0"/>
                <a:cs typeface="Times New Roman" pitchFamily="18" charset="0"/>
              </a:rPr>
              <a:t>Schedule</a:t>
            </a:r>
          </a:p>
        </p:txBody>
      </p:sp>
      <p:graphicFrame>
        <p:nvGraphicFramePr>
          <p:cNvPr id="6" name="Table 5">
            <a:extLst>
              <a:ext uri="{FF2B5EF4-FFF2-40B4-BE49-F238E27FC236}">
                <a16:creationId xmlns:a16="http://schemas.microsoft.com/office/drawing/2014/main" id="{96E8A16D-4302-4B10-9B46-06E88C3A80F2}"/>
              </a:ext>
            </a:extLst>
          </p:cNvPr>
          <p:cNvGraphicFramePr>
            <a:graphicFrameLocks noGrp="1"/>
          </p:cNvGraphicFramePr>
          <p:nvPr>
            <p:extLst>
              <p:ext uri="{D42A27DB-BD31-4B8C-83A1-F6EECF244321}">
                <p14:modId xmlns:p14="http://schemas.microsoft.com/office/powerpoint/2010/main" val="83512494"/>
              </p:ext>
            </p:extLst>
          </p:nvPr>
        </p:nvGraphicFramePr>
        <p:xfrm>
          <a:off x="1042134" y="1945676"/>
          <a:ext cx="10300123" cy="3160943"/>
        </p:xfrm>
        <a:graphic>
          <a:graphicData uri="http://schemas.openxmlformats.org/drawingml/2006/table">
            <a:tbl>
              <a:tblPr firstRow="1" bandRow="1">
                <a:tableStyleId>{5C22544A-7EE6-4342-B048-85BDC9FD1C3A}</a:tableStyleId>
              </a:tblPr>
              <a:tblGrid>
                <a:gridCol w="2082799">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2070524">
                  <a:extLst>
                    <a:ext uri="{9D8B030D-6E8A-4147-A177-3AD203B41FA5}">
                      <a16:colId xmlns:a16="http://schemas.microsoft.com/office/drawing/2014/main" val="20003"/>
                    </a:ext>
                  </a:extLst>
                </a:gridCol>
                <a:gridCol w="2184400">
                  <a:extLst>
                    <a:ext uri="{9D8B030D-6E8A-4147-A177-3AD203B41FA5}">
                      <a16:colId xmlns:a16="http://schemas.microsoft.com/office/drawing/2014/main" val="20004"/>
                    </a:ext>
                  </a:extLst>
                </a:gridCol>
              </a:tblGrid>
              <a:tr h="808615">
                <a:tc>
                  <a:txBody>
                    <a:bodyPr/>
                    <a:lstStyle/>
                    <a:p>
                      <a:pPr algn="ctr"/>
                      <a:r>
                        <a:rPr lang="en-US" sz="2100" b="1" dirty="0">
                          <a:latin typeface="Franklin Gothic Demi" panose="020B0703020102020204" pitchFamily="34" charset="0"/>
                        </a:rPr>
                        <a:t>Monday</a:t>
                      </a:r>
                    </a:p>
                  </a:txBody>
                  <a:tcPr marL="121920" marR="121920" anchor="ctr">
                    <a:solidFill>
                      <a:srgbClr val="7F867A"/>
                    </a:solidFill>
                  </a:tcPr>
                </a:tc>
                <a:tc>
                  <a:txBody>
                    <a:bodyPr/>
                    <a:lstStyle/>
                    <a:p>
                      <a:pPr algn="ctr"/>
                      <a:r>
                        <a:rPr lang="en-US" sz="2100" b="1" dirty="0">
                          <a:latin typeface="Franklin Gothic Demi" panose="020B0703020102020204" pitchFamily="34" charset="0"/>
                        </a:rPr>
                        <a:t>Tuesday</a:t>
                      </a:r>
                    </a:p>
                  </a:txBody>
                  <a:tcPr marL="121920" marR="121920" anchor="ctr">
                    <a:solidFill>
                      <a:srgbClr val="7F867A"/>
                    </a:solidFill>
                  </a:tcPr>
                </a:tc>
                <a:tc>
                  <a:txBody>
                    <a:bodyPr/>
                    <a:lstStyle/>
                    <a:p>
                      <a:pPr algn="ctr"/>
                      <a:r>
                        <a:rPr lang="en-US" sz="2100" b="1" dirty="0">
                          <a:latin typeface="Franklin Gothic Demi" panose="020B0703020102020204" pitchFamily="34" charset="0"/>
                        </a:rPr>
                        <a:t>Wednesday</a:t>
                      </a:r>
                    </a:p>
                  </a:txBody>
                  <a:tcPr marL="121920" marR="121920" anchor="ctr">
                    <a:solidFill>
                      <a:srgbClr val="7F867A"/>
                    </a:solidFill>
                  </a:tcPr>
                </a:tc>
                <a:tc>
                  <a:txBody>
                    <a:bodyPr/>
                    <a:lstStyle/>
                    <a:p>
                      <a:pPr algn="ctr"/>
                      <a:r>
                        <a:rPr lang="en-US" sz="2100" b="1" dirty="0">
                          <a:latin typeface="Franklin Gothic Demi" panose="020B0703020102020204" pitchFamily="34" charset="0"/>
                        </a:rPr>
                        <a:t>Thursday</a:t>
                      </a:r>
                    </a:p>
                  </a:txBody>
                  <a:tcPr marL="121920" marR="121920" anchor="ctr">
                    <a:solidFill>
                      <a:srgbClr val="7F867A"/>
                    </a:solidFill>
                  </a:tcPr>
                </a:tc>
                <a:tc>
                  <a:txBody>
                    <a:bodyPr/>
                    <a:lstStyle/>
                    <a:p>
                      <a:pPr algn="ctr"/>
                      <a:r>
                        <a:rPr lang="en-US" sz="2100" b="1" dirty="0">
                          <a:latin typeface="Franklin Gothic Demi" panose="020B0703020102020204" pitchFamily="34" charset="0"/>
                        </a:rPr>
                        <a:t>Friday</a:t>
                      </a:r>
                    </a:p>
                  </a:txBody>
                  <a:tcPr marL="121920" marR="121920" anchor="ctr">
                    <a:solidFill>
                      <a:srgbClr val="7F867A"/>
                    </a:solidFill>
                  </a:tcPr>
                </a:tc>
                <a:extLst>
                  <a:ext uri="{0D108BD9-81ED-4DB2-BD59-A6C34878D82A}">
                    <a16:rowId xmlns:a16="http://schemas.microsoft.com/office/drawing/2014/main" val="10000"/>
                  </a:ext>
                </a:extLst>
              </a:tr>
              <a:tr h="2352328">
                <a:tc>
                  <a:txBody>
                    <a:bodyPr/>
                    <a:lstStyle/>
                    <a:p>
                      <a:pPr algn="ctr"/>
                      <a:r>
                        <a:rPr lang="en-US" sz="2800" b="1" dirty="0">
                          <a:solidFill>
                            <a:srgbClr val="FFFF00"/>
                          </a:solidFill>
                          <a:latin typeface="Franklin Gothic Book" panose="020B0503020102020204" pitchFamily="34" charset="0"/>
                        </a:rPr>
                        <a:t>AVID Curriculum</a:t>
                      </a:r>
                    </a:p>
                  </a:txBody>
                  <a:tcPr marL="121920" marR="121920" anchor="ctr">
                    <a:solidFill>
                      <a:srgbClr val="7F867A"/>
                    </a:solidFill>
                  </a:tcPr>
                </a:tc>
                <a:tc>
                  <a:txBody>
                    <a:bodyPr/>
                    <a:lstStyle/>
                    <a:p>
                      <a:pPr algn="ctr"/>
                      <a:r>
                        <a:rPr lang="en-US" sz="2800" b="1" dirty="0">
                          <a:solidFill>
                            <a:schemeClr val="bg1"/>
                          </a:solidFill>
                          <a:latin typeface="Franklin Gothic Book" panose="020B0503020102020204" pitchFamily="34" charset="0"/>
                        </a:rPr>
                        <a:t>Tutorials</a:t>
                      </a:r>
                    </a:p>
                  </a:txBody>
                  <a:tcPr marL="121920" marR="121920" anchor="ctr">
                    <a:solidFill>
                      <a:srgbClr val="7F867A"/>
                    </a:solidFill>
                  </a:tcPr>
                </a:tc>
                <a:tc>
                  <a:txBody>
                    <a:bodyPr/>
                    <a:lstStyle/>
                    <a:p>
                      <a:pPr algn="ctr"/>
                      <a:r>
                        <a:rPr lang="en-US" sz="2800" b="1" dirty="0">
                          <a:solidFill>
                            <a:srgbClr val="FFFF00"/>
                          </a:solidFill>
                          <a:latin typeface="Franklin Gothic Book" panose="020B0503020102020204" pitchFamily="34" charset="0"/>
                        </a:rPr>
                        <a:t>AVID</a:t>
                      </a:r>
                      <a:r>
                        <a:rPr lang="en-US" sz="2800" b="1" baseline="0" dirty="0">
                          <a:solidFill>
                            <a:srgbClr val="FFFF00"/>
                          </a:solidFill>
                          <a:latin typeface="Franklin Gothic Book" panose="020B0503020102020204" pitchFamily="34" charset="0"/>
                        </a:rPr>
                        <a:t> Curriculum</a:t>
                      </a:r>
                      <a:endParaRPr lang="en-US" sz="2800" b="1" dirty="0">
                        <a:solidFill>
                          <a:srgbClr val="FFFF00"/>
                        </a:solidFill>
                        <a:latin typeface="Franklin Gothic Book" panose="020B0503020102020204" pitchFamily="34" charset="0"/>
                      </a:endParaRPr>
                    </a:p>
                  </a:txBody>
                  <a:tcPr marL="121920" marR="121920" anchor="ctr">
                    <a:solidFill>
                      <a:srgbClr val="7F867A"/>
                    </a:solidFill>
                  </a:tcPr>
                </a:tc>
                <a:tc>
                  <a:txBody>
                    <a:bodyPr/>
                    <a:lstStyle/>
                    <a:p>
                      <a:pPr algn="ctr"/>
                      <a:r>
                        <a:rPr lang="en-US" sz="2800" b="1" dirty="0">
                          <a:solidFill>
                            <a:schemeClr val="bg1"/>
                          </a:solidFill>
                          <a:latin typeface="Franklin Gothic Book" panose="020B0503020102020204" pitchFamily="34" charset="0"/>
                        </a:rPr>
                        <a:t>Tutorials</a:t>
                      </a:r>
                    </a:p>
                  </a:txBody>
                  <a:tcPr marL="121920" marR="121920" anchor="ctr">
                    <a:solidFill>
                      <a:srgbClr val="7F867A"/>
                    </a:solidFill>
                  </a:tcPr>
                </a:tc>
                <a:tc>
                  <a:txBody>
                    <a:bodyPr/>
                    <a:lstStyle/>
                    <a:p>
                      <a:pPr algn="ctr">
                        <a:lnSpc>
                          <a:spcPct val="150000"/>
                        </a:lnSpc>
                      </a:pPr>
                      <a:r>
                        <a:rPr lang="en-US" sz="1800" b="1" dirty="0">
                          <a:solidFill>
                            <a:srgbClr val="FFFF00"/>
                          </a:solidFill>
                          <a:latin typeface="Franklin Gothic Book" panose="020B0503020102020204" pitchFamily="34" charset="0"/>
                        </a:rPr>
                        <a:t>Binder Evaluation</a:t>
                      </a:r>
                    </a:p>
                    <a:p>
                      <a:pPr algn="ctr">
                        <a:lnSpc>
                          <a:spcPct val="150000"/>
                        </a:lnSpc>
                      </a:pPr>
                      <a:r>
                        <a:rPr lang="en-US" sz="1800" b="1" dirty="0">
                          <a:solidFill>
                            <a:srgbClr val="FFFF00"/>
                          </a:solidFill>
                          <a:latin typeface="Franklin Gothic Book" panose="020B0503020102020204" pitchFamily="34" charset="0"/>
                        </a:rPr>
                        <a:t>College Visits</a:t>
                      </a:r>
                    </a:p>
                    <a:p>
                      <a:pPr marL="0" algn="ctr" defTabSz="914400" rtl="0" eaLnBrk="1" latinLnBrk="0" hangingPunct="1">
                        <a:lnSpc>
                          <a:spcPct val="150000"/>
                        </a:lnSpc>
                      </a:pPr>
                      <a:r>
                        <a:rPr lang="en-US" sz="1800" b="1" kern="1200" dirty="0">
                          <a:solidFill>
                            <a:srgbClr val="FFFF00"/>
                          </a:solidFill>
                          <a:latin typeface="Franklin Gothic Book" panose="020B0503020102020204" pitchFamily="34" charset="0"/>
                          <a:ea typeface="+mn-ea"/>
                          <a:cs typeface="+mn-cs"/>
                        </a:rPr>
                        <a:t>Speakers</a:t>
                      </a:r>
                    </a:p>
                    <a:p>
                      <a:pPr marL="0" algn="ctr" defTabSz="914400" rtl="0" eaLnBrk="1" latinLnBrk="0" hangingPunct="1">
                        <a:lnSpc>
                          <a:spcPct val="150000"/>
                        </a:lnSpc>
                      </a:pPr>
                      <a:endParaRPr lang="en-US" sz="500" b="1" kern="1200" dirty="0">
                        <a:solidFill>
                          <a:srgbClr val="FFFF00"/>
                        </a:solidFill>
                        <a:latin typeface="Franklin Gothic Book" panose="020B0503020102020204" pitchFamily="34" charset="0"/>
                        <a:ea typeface="+mn-ea"/>
                        <a:cs typeface="+mn-cs"/>
                      </a:endParaRPr>
                    </a:p>
                    <a:p>
                      <a:pPr marL="0" algn="ctr" defTabSz="914400" rtl="0" eaLnBrk="1" latinLnBrk="0" hangingPunct="1">
                        <a:lnSpc>
                          <a:spcPct val="100000"/>
                        </a:lnSpc>
                      </a:pPr>
                      <a:r>
                        <a:rPr lang="en-US" sz="1800" b="1" kern="1200" dirty="0">
                          <a:solidFill>
                            <a:srgbClr val="FFFF00"/>
                          </a:solidFill>
                          <a:latin typeface="Franklin Gothic Book" panose="020B0503020102020204" pitchFamily="34" charset="0"/>
                          <a:ea typeface="+mn-ea"/>
                          <a:cs typeface="+mn-cs"/>
                        </a:rPr>
                        <a:t>Motivational </a:t>
                      </a:r>
                      <a:r>
                        <a:rPr lang="en-US" sz="1800" b="1" dirty="0">
                          <a:solidFill>
                            <a:srgbClr val="FFFF00"/>
                          </a:solidFill>
                          <a:latin typeface="Franklin Gothic Book" panose="020B0503020102020204" pitchFamily="34" charset="0"/>
                        </a:rPr>
                        <a:t>Activities</a:t>
                      </a:r>
                    </a:p>
                  </a:txBody>
                  <a:tcPr marL="121920" marR="121920" anchor="ctr">
                    <a:solidFill>
                      <a:srgbClr val="7F867A"/>
                    </a:solidFill>
                  </a:tcPr>
                </a:tc>
                <a:extLst>
                  <a:ext uri="{0D108BD9-81ED-4DB2-BD59-A6C34878D82A}">
                    <a16:rowId xmlns:a16="http://schemas.microsoft.com/office/drawing/2014/main" val="10001"/>
                  </a:ext>
                </a:extLst>
              </a:tr>
            </a:tbl>
          </a:graphicData>
        </a:graphic>
      </p:graphicFrame>
      <p:sp>
        <p:nvSpPr>
          <p:cNvPr id="7" name="Slide Number Placeholder 7">
            <a:extLst>
              <a:ext uri="{FF2B5EF4-FFF2-40B4-BE49-F238E27FC236}">
                <a16:creationId xmlns:a16="http://schemas.microsoft.com/office/drawing/2014/main" id="{2780A594-C8A3-45E9-B887-DFFC42EC7D8A}"/>
              </a:ext>
            </a:extLst>
          </p:cNvPr>
          <p:cNvSpPr txBox="1">
            <a:spLocks/>
          </p:cNvSpPr>
          <p:nvPr/>
        </p:nvSpPr>
        <p:spPr>
          <a:xfrm>
            <a:off x="0" y="1102222"/>
            <a:ext cx="533400" cy="204644"/>
          </a:xfrm>
          <a:prstGeom prst="rect">
            <a:avLst/>
          </a:prstGeom>
        </p:spPr>
        <p:txBody>
          <a:bodyPr vert="horz" lIns="91440" tIns="45720" rIns="91440" bIns="45720" rtlCol="0" anchor="ctr" anchorCtr="0">
            <a:normAutofit fontScale="55000" lnSpcReduction="20000"/>
          </a:bodyPr>
          <a:lstStyle>
            <a:defPPr>
              <a:defRPr lang="en-US"/>
            </a:defPPr>
            <a:lvl1pPr marL="0" algn="ctr" defTabSz="914400" rtl="0" eaLnBrk="1" latinLnBrk="0" hangingPunct="1">
              <a:defRPr sz="1400" b="1" kern="1200">
                <a:solidFill>
                  <a:srgbClr val="FFFFFF"/>
                </a:solidFill>
                <a:latin typeface="+mn-lt"/>
                <a:ea typeface="+mn-ea"/>
                <a:cs typeface="+mn-cs"/>
              </a:defRPr>
            </a:lvl1pPr>
            <a:lvl2pPr marL="457189" algn="l" defTabSz="914400" rtl="0" eaLnBrk="1" latinLnBrk="0" hangingPunct="1">
              <a:defRPr sz="1800" kern="1200">
                <a:solidFill>
                  <a:schemeClr val="tx1"/>
                </a:solidFill>
                <a:latin typeface="+mn-lt"/>
                <a:ea typeface="+mn-ea"/>
                <a:cs typeface="+mn-cs"/>
              </a:defRPr>
            </a:lvl2pPr>
            <a:lvl3pPr marL="914378" algn="l" defTabSz="914400" rtl="0" eaLnBrk="1" latinLnBrk="0" hangingPunct="1">
              <a:defRPr sz="1800" kern="1200">
                <a:solidFill>
                  <a:schemeClr val="tx1"/>
                </a:solidFill>
                <a:latin typeface="+mn-lt"/>
                <a:ea typeface="+mn-ea"/>
                <a:cs typeface="+mn-cs"/>
              </a:defRPr>
            </a:lvl3pPr>
            <a:lvl4pPr marL="1371566" algn="l" defTabSz="914400" rtl="0" eaLnBrk="1" latinLnBrk="0" hangingPunct="1">
              <a:defRPr sz="1800" kern="1200">
                <a:solidFill>
                  <a:schemeClr val="tx1"/>
                </a:solidFill>
                <a:latin typeface="+mn-lt"/>
                <a:ea typeface="+mn-ea"/>
                <a:cs typeface="+mn-cs"/>
              </a:defRPr>
            </a:lvl4pPr>
            <a:lvl5pPr marL="1828754" algn="l" defTabSz="914400" rtl="0" eaLnBrk="1" latinLnBrk="0" hangingPunct="1">
              <a:defRPr sz="1800" kern="1200">
                <a:solidFill>
                  <a:schemeClr val="tx1"/>
                </a:solidFill>
                <a:latin typeface="+mn-lt"/>
                <a:ea typeface="+mn-ea"/>
                <a:cs typeface="+mn-cs"/>
              </a:defRPr>
            </a:lvl5pPr>
            <a:lvl6pPr marL="2285943" algn="l" defTabSz="914400" rtl="0" eaLnBrk="1" latinLnBrk="0" hangingPunct="1">
              <a:defRPr sz="1800" kern="1200">
                <a:solidFill>
                  <a:schemeClr val="tx1"/>
                </a:solidFill>
                <a:latin typeface="+mn-lt"/>
                <a:ea typeface="+mn-ea"/>
                <a:cs typeface="+mn-cs"/>
              </a:defRPr>
            </a:lvl6pPr>
            <a:lvl7pPr marL="2743132" algn="l" defTabSz="914400" rtl="0" eaLnBrk="1" latinLnBrk="0" hangingPunct="1">
              <a:defRPr sz="1800" kern="1200">
                <a:solidFill>
                  <a:schemeClr val="tx1"/>
                </a:solidFill>
                <a:latin typeface="+mn-lt"/>
                <a:ea typeface="+mn-ea"/>
                <a:cs typeface="+mn-cs"/>
              </a:defRPr>
            </a:lvl7pPr>
            <a:lvl8pPr marL="3200320" algn="l" defTabSz="914400" rtl="0" eaLnBrk="1" latinLnBrk="0" hangingPunct="1">
              <a:defRPr sz="1800" kern="1200">
                <a:solidFill>
                  <a:schemeClr val="tx1"/>
                </a:solidFill>
                <a:latin typeface="+mn-lt"/>
                <a:ea typeface="+mn-ea"/>
                <a:cs typeface="+mn-cs"/>
              </a:defRPr>
            </a:lvl8pPr>
            <a:lvl9pPr marL="3657509" algn="l" defTabSz="914400" rtl="0" eaLnBrk="1" latinLnBrk="0" hangingPunct="1">
              <a:defRPr sz="1800" kern="1200">
                <a:solidFill>
                  <a:schemeClr val="tx1"/>
                </a:solidFill>
                <a:latin typeface="+mn-lt"/>
                <a:ea typeface="+mn-ea"/>
                <a:cs typeface="+mn-cs"/>
              </a:defRPr>
            </a:lvl9pPr>
          </a:lstStyle>
          <a:p>
            <a:fld id="{5B0DB2F9-88D9-4222-A328-B355B34040BE}" type="slidenum">
              <a:rPr lang="en-US" smtClean="0"/>
              <a:pPr/>
              <a:t>16</a:t>
            </a:fld>
            <a:endParaRPr lang="en-US" dirty="0"/>
          </a:p>
        </p:txBody>
      </p:sp>
      <p:sp>
        <p:nvSpPr>
          <p:cNvPr id="8" name="TextBox 7">
            <a:extLst>
              <a:ext uri="{FF2B5EF4-FFF2-40B4-BE49-F238E27FC236}">
                <a16:creationId xmlns:a16="http://schemas.microsoft.com/office/drawing/2014/main" id="{D8DB17EE-812A-4361-B3DC-D8C5FD9308A7}"/>
              </a:ext>
            </a:extLst>
          </p:cNvPr>
          <p:cNvSpPr txBox="1"/>
          <p:nvPr/>
        </p:nvSpPr>
        <p:spPr>
          <a:xfrm>
            <a:off x="533400" y="5278628"/>
            <a:ext cx="4673600" cy="954300"/>
          </a:xfrm>
          <a:prstGeom prst="rect">
            <a:avLst/>
          </a:prstGeom>
          <a:noFill/>
        </p:spPr>
        <p:txBody>
          <a:bodyPr wrap="square" rtlCol="0">
            <a:spAutoFit/>
          </a:bodyPr>
          <a:lstStyle/>
          <a:p>
            <a:r>
              <a:rPr lang="en-US" sz="1867" dirty="0">
                <a:latin typeface="Franklin Gothic Book" panose="020B0503020102020204" pitchFamily="34" charset="0"/>
              </a:rPr>
              <a:t>AVID curriculum supports writing, inquiry, collaboration, organization, and reading, as well as study skills and leadership skills.</a:t>
            </a:r>
          </a:p>
        </p:txBody>
      </p:sp>
      <p:sp>
        <p:nvSpPr>
          <p:cNvPr id="9" name="TextBox 8">
            <a:extLst>
              <a:ext uri="{FF2B5EF4-FFF2-40B4-BE49-F238E27FC236}">
                <a16:creationId xmlns:a16="http://schemas.microsoft.com/office/drawing/2014/main" id="{4C377A4D-E08B-4D71-BAF7-0EDCBC0AE943}"/>
              </a:ext>
            </a:extLst>
          </p:cNvPr>
          <p:cNvSpPr txBox="1"/>
          <p:nvPr/>
        </p:nvSpPr>
        <p:spPr>
          <a:xfrm>
            <a:off x="5855208" y="5278628"/>
            <a:ext cx="6096000" cy="954300"/>
          </a:xfrm>
          <a:prstGeom prst="rect">
            <a:avLst/>
          </a:prstGeom>
          <a:noFill/>
        </p:spPr>
        <p:txBody>
          <a:bodyPr wrap="square" rtlCol="0">
            <a:spAutoFit/>
          </a:bodyPr>
          <a:lstStyle/>
          <a:p>
            <a:r>
              <a:rPr lang="en-US" sz="1867" dirty="0">
                <a:latin typeface="Franklin Gothic Book" panose="020B0503020102020204" pitchFamily="34" charset="0"/>
              </a:rPr>
              <a:t>AVID tutorials are a college-like study group where students come with complex questions from any class and get guided support, learning how to solve future problems.</a:t>
            </a:r>
          </a:p>
        </p:txBody>
      </p:sp>
      <p:pic>
        <p:nvPicPr>
          <p:cNvPr id="10" name="Picture 2">
            <a:extLst>
              <a:ext uri="{FF2B5EF4-FFF2-40B4-BE49-F238E27FC236}">
                <a16:creationId xmlns:a16="http://schemas.microsoft.com/office/drawing/2014/main" id="{43E6050D-6033-48AA-AE96-EB414858B7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261602" y="-39709"/>
            <a:ext cx="1792311" cy="120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184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353085" y="3977640"/>
            <a:ext cx="11624650" cy="731520"/>
          </a:xfrm>
        </p:spPr>
        <p:txBody>
          <a:bodyPr>
            <a:noAutofit/>
          </a:bodyPr>
          <a:lstStyle/>
          <a:p>
            <a:r>
              <a:rPr lang="en-US" sz="3800" dirty="0"/>
              <a:t>Who is the perfect candidate to be an AVID student?</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Advancement Via Individual Determination</a:t>
            </a:r>
          </a:p>
        </p:txBody>
      </p:sp>
    </p:spTree>
    <p:extLst>
      <p:ext uri="{BB962C8B-B14F-4D97-AF65-F5344CB8AC3E}">
        <p14:creationId xmlns:p14="http://schemas.microsoft.com/office/powerpoint/2010/main" val="2369274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D5CD-3430-4B32-8ED7-CC4D9FE0A39B}"/>
              </a:ext>
            </a:extLst>
          </p:cNvPr>
          <p:cNvSpPr>
            <a:spLocks noGrp="1"/>
          </p:cNvSpPr>
          <p:nvPr>
            <p:ph type="title"/>
          </p:nvPr>
        </p:nvSpPr>
        <p:spPr>
          <a:xfrm>
            <a:off x="990600" y="2152650"/>
            <a:ext cx="3790950" cy="2552700"/>
          </a:xfrm>
        </p:spPr>
        <p:txBody>
          <a:bodyPr>
            <a:noAutofit/>
          </a:bodyPr>
          <a:lstStyle/>
          <a:p>
            <a:r>
              <a:rPr lang="en-US" sz="3600" dirty="0"/>
              <a:t>Wants to attend college and is willing to work hard to achieve success</a:t>
            </a:r>
          </a:p>
        </p:txBody>
      </p:sp>
      <p:sp>
        <p:nvSpPr>
          <p:cNvPr id="3" name="Content Placeholder 2">
            <a:extLst>
              <a:ext uri="{FF2B5EF4-FFF2-40B4-BE49-F238E27FC236}">
                <a16:creationId xmlns:a16="http://schemas.microsoft.com/office/drawing/2014/main" id="{DC8C2A84-F6F2-4D80-AE42-32B8D18677DB}"/>
              </a:ext>
            </a:extLst>
          </p:cNvPr>
          <p:cNvSpPr>
            <a:spLocks noGrp="1"/>
          </p:cNvSpPr>
          <p:nvPr>
            <p:ph idx="1"/>
          </p:nvPr>
        </p:nvSpPr>
        <p:spPr>
          <a:xfrm>
            <a:off x="7306253" y="105929"/>
            <a:ext cx="4676774" cy="6286500"/>
          </a:xfrm>
        </p:spPr>
        <p:txBody>
          <a:bodyPr>
            <a:normAutofit fontScale="92500"/>
          </a:bodyPr>
          <a:lstStyle/>
          <a:p>
            <a:r>
              <a:rPr lang="en-US" sz="3200" b="1" u="sng" dirty="0"/>
              <a:t>Other criteria can include:</a:t>
            </a:r>
          </a:p>
          <a:p>
            <a:pPr marL="342900" indent="-342900">
              <a:buFont typeface="Arial" panose="020B0604020202020204" pitchFamily="34" charset="0"/>
              <a:buChar char="•"/>
            </a:pPr>
            <a:r>
              <a:rPr lang="en-US" b="1" dirty="0"/>
              <a:t>Average grades- 2.0-3.5 GPA</a:t>
            </a:r>
          </a:p>
          <a:p>
            <a:pPr marL="342900" indent="-342900">
              <a:buFont typeface="Arial" panose="020B0604020202020204" pitchFamily="34" charset="0"/>
              <a:buChar char="•"/>
            </a:pPr>
            <a:r>
              <a:rPr lang="en-US" b="1" dirty="0"/>
              <a:t>Attend school most days</a:t>
            </a:r>
          </a:p>
          <a:p>
            <a:pPr marL="342900" indent="-342900">
              <a:buFont typeface="Arial" panose="020B0604020202020204" pitchFamily="34" charset="0"/>
              <a:buChar char="•"/>
            </a:pPr>
            <a:r>
              <a:rPr lang="en-US" b="1" dirty="0"/>
              <a:t>No or few referrals</a:t>
            </a:r>
          </a:p>
          <a:p>
            <a:pPr marL="342900" indent="-342900">
              <a:buFont typeface="Arial" panose="020B0604020202020204" pitchFamily="34" charset="0"/>
              <a:buChar char="•"/>
            </a:pPr>
            <a:r>
              <a:rPr lang="en-US" b="1" dirty="0"/>
              <a:t>Low motivation</a:t>
            </a:r>
          </a:p>
          <a:p>
            <a:pPr marL="342900" indent="-342900">
              <a:buFont typeface="Arial" panose="020B0604020202020204" pitchFamily="34" charset="0"/>
              <a:buChar char="•"/>
            </a:pPr>
            <a:r>
              <a:rPr lang="en-US" b="1" dirty="0"/>
              <a:t>Test scores between level 2-4</a:t>
            </a:r>
          </a:p>
          <a:p>
            <a:pPr marL="342900" indent="-342900">
              <a:buFont typeface="Arial" panose="020B0604020202020204" pitchFamily="34" charset="0"/>
              <a:buChar char="•"/>
            </a:pPr>
            <a:r>
              <a:rPr lang="en-US" b="1" dirty="0"/>
              <a:t>Non traditional family structure</a:t>
            </a:r>
          </a:p>
          <a:p>
            <a:pPr marL="342900" indent="-342900">
              <a:buFont typeface="Arial" panose="020B0604020202020204" pitchFamily="34" charset="0"/>
              <a:buChar char="•"/>
            </a:pPr>
            <a:r>
              <a:rPr lang="en-US" b="1" dirty="0"/>
              <a:t>Ethnicity under-represented in college</a:t>
            </a:r>
          </a:p>
          <a:p>
            <a:pPr marL="342900" indent="-342900">
              <a:buFont typeface="Arial" panose="020B0604020202020204" pitchFamily="34" charset="0"/>
              <a:buChar char="•"/>
            </a:pPr>
            <a:r>
              <a:rPr lang="en-US" b="1" dirty="0"/>
              <a:t>First generation college student</a:t>
            </a:r>
          </a:p>
        </p:txBody>
      </p:sp>
    </p:spTree>
    <p:extLst>
      <p:ext uri="{BB962C8B-B14F-4D97-AF65-F5344CB8AC3E}">
        <p14:creationId xmlns:p14="http://schemas.microsoft.com/office/powerpoint/2010/main" val="332342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353085" y="3977640"/>
            <a:ext cx="11624650" cy="731520"/>
          </a:xfrm>
        </p:spPr>
        <p:txBody>
          <a:bodyPr>
            <a:noAutofit/>
          </a:bodyPr>
          <a:lstStyle/>
          <a:p>
            <a:r>
              <a:rPr lang="en-US" sz="3800" dirty="0"/>
              <a:t>How do you </a:t>
            </a:r>
            <a:r>
              <a:rPr lang="en-US" sz="3800"/>
              <a:t>apply to AVID?</a:t>
            </a:r>
            <a:endParaRPr lang="en-US" sz="3800"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Advancement Via Individual Determination</a:t>
            </a:r>
          </a:p>
        </p:txBody>
      </p:sp>
    </p:spTree>
    <p:extLst>
      <p:ext uri="{BB962C8B-B14F-4D97-AF65-F5344CB8AC3E}">
        <p14:creationId xmlns:p14="http://schemas.microsoft.com/office/powerpoint/2010/main" val="1545340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DADC7-4CB6-48C4-8EE2-82CABE0B7C2E}"/>
              </a:ext>
            </a:extLst>
          </p:cNvPr>
          <p:cNvSpPr>
            <a:spLocks noGrp="1"/>
          </p:cNvSpPr>
          <p:nvPr>
            <p:ph type="title"/>
          </p:nvPr>
        </p:nvSpPr>
        <p:spPr>
          <a:xfrm>
            <a:off x="315686" y="2309091"/>
            <a:ext cx="11527971" cy="2098317"/>
          </a:xfrm>
        </p:spPr>
        <p:txBody>
          <a:bodyPr>
            <a:noAutofit/>
          </a:bodyPr>
          <a:lstStyle/>
          <a:p>
            <a:pPr marL="342900" indent="-342900">
              <a:lnSpc>
                <a:spcPct val="200000"/>
              </a:lnSpc>
            </a:pPr>
            <a:r>
              <a:rPr lang="en-US" sz="5400" dirty="0"/>
              <a:t>Do you have a plan to go to college?</a:t>
            </a:r>
          </a:p>
        </p:txBody>
      </p:sp>
    </p:spTree>
    <p:extLst>
      <p:ext uri="{BB962C8B-B14F-4D97-AF65-F5344CB8AC3E}">
        <p14:creationId xmlns:p14="http://schemas.microsoft.com/office/powerpoint/2010/main" val="302347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781691-FE98-431F-A51A-7D1BDC3373EC}"/>
              </a:ext>
            </a:extLst>
          </p:cNvPr>
          <p:cNvSpPr>
            <a:spLocks noGrp="1"/>
          </p:cNvSpPr>
          <p:nvPr>
            <p:ph type="title"/>
          </p:nvPr>
        </p:nvSpPr>
        <p:spPr/>
        <p:txBody>
          <a:bodyPr/>
          <a:lstStyle/>
          <a:p>
            <a:r>
              <a:rPr lang="en-US" dirty="0"/>
              <a:t>Steps to apply</a:t>
            </a:r>
          </a:p>
        </p:txBody>
      </p:sp>
      <p:sp>
        <p:nvSpPr>
          <p:cNvPr id="5" name="Text Placeholder 4">
            <a:extLst>
              <a:ext uri="{FF2B5EF4-FFF2-40B4-BE49-F238E27FC236}">
                <a16:creationId xmlns:a16="http://schemas.microsoft.com/office/drawing/2014/main" id="{A1F78845-44C9-48A3-8D0E-E2F754BBF14C}"/>
              </a:ext>
            </a:extLst>
          </p:cNvPr>
          <p:cNvSpPr>
            <a:spLocks noGrp="1"/>
          </p:cNvSpPr>
          <p:nvPr>
            <p:ph type="body" idx="1"/>
          </p:nvPr>
        </p:nvSpPr>
        <p:spPr>
          <a:xfrm>
            <a:off x="839788" y="2161562"/>
            <a:ext cx="3200400" cy="427797"/>
          </a:xfrm>
        </p:spPr>
        <p:txBody>
          <a:bodyPr>
            <a:noAutofit/>
          </a:bodyPr>
          <a:lstStyle/>
          <a:p>
            <a:pPr algn="ctr"/>
            <a:r>
              <a:rPr lang="en-US" sz="2400" dirty="0"/>
              <a:t>1. Learn</a:t>
            </a:r>
            <a:r>
              <a:rPr lang="en-US" sz="2800" dirty="0"/>
              <a:t> </a:t>
            </a:r>
            <a:r>
              <a:rPr lang="en-US" sz="2400" dirty="0"/>
              <a:t>about</a:t>
            </a:r>
            <a:r>
              <a:rPr lang="en-US" sz="2800" dirty="0"/>
              <a:t> </a:t>
            </a:r>
            <a:r>
              <a:rPr lang="en-US" sz="2400" dirty="0"/>
              <a:t>AVID</a:t>
            </a:r>
            <a:endParaRPr lang="en-US" sz="2800" dirty="0"/>
          </a:p>
        </p:txBody>
      </p:sp>
      <p:sp>
        <p:nvSpPr>
          <p:cNvPr id="6" name="Content Placeholder 5">
            <a:extLst>
              <a:ext uri="{FF2B5EF4-FFF2-40B4-BE49-F238E27FC236}">
                <a16:creationId xmlns:a16="http://schemas.microsoft.com/office/drawing/2014/main" id="{E7E8683C-C926-4B5F-824E-0FFDE7DD7295}"/>
              </a:ext>
            </a:extLst>
          </p:cNvPr>
          <p:cNvSpPr>
            <a:spLocks noGrp="1"/>
          </p:cNvSpPr>
          <p:nvPr>
            <p:ph sz="half" idx="2"/>
          </p:nvPr>
        </p:nvSpPr>
        <p:spPr>
          <a:xfrm>
            <a:off x="771525" y="2847975"/>
            <a:ext cx="3553587" cy="3102002"/>
          </a:xfrm>
        </p:spPr>
        <p:txBody>
          <a:bodyPr>
            <a:normAutofit/>
          </a:bodyPr>
          <a:lstStyle/>
          <a:p>
            <a:r>
              <a:rPr lang="en-US" sz="2000" dirty="0"/>
              <a:t>Do you know any AVID students?</a:t>
            </a:r>
          </a:p>
          <a:p>
            <a:r>
              <a:rPr lang="en-US" sz="2000" dirty="0"/>
              <a:t>Go to our website to view videos and other information</a:t>
            </a:r>
          </a:p>
          <a:p>
            <a:r>
              <a:rPr lang="en-US" sz="2000" dirty="0"/>
              <a:t>Talk to your family about your plans for life after high school</a:t>
            </a:r>
          </a:p>
          <a:p>
            <a:r>
              <a:rPr lang="en-US" sz="2000" dirty="0"/>
              <a:t>What do you know about getting into college</a:t>
            </a:r>
          </a:p>
        </p:txBody>
      </p:sp>
      <p:sp>
        <p:nvSpPr>
          <p:cNvPr id="7" name="Text Placeholder 6">
            <a:extLst>
              <a:ext uri="{FF2B5EF4-FFF2-40B4-BE49-F238E27FC236}">
                <a16:creationId xmlns:a16="http://schemas.microsoft.com/office/drawing/2014/main" id="{60760F80-F48D-4CC2-87D3-25F87220DC01}"/>
              </a:ext>
            </a:extLst>
          </p:cNvPr>
          <p:cNvSpPr>
            <a:spLocks noGrp="1"/>
          </p:cNvSpPr>
          <p:nvPr>
            <p:ph type="body" sz="quarter" idx="3"/>
          </p:nvPr>
        </p:nvSpPr>
        <p:spPr>
          <a:xfrm>
            <a:off x="4189095" y="2161561"/>
            <a:ext cx="3813809" cy="427797"/>
          </a:xfrm>
        </p:spPr>
        <p:txBody>
          <a:bodyPr>
            <a:noAutofit/>
          </a:bodyPr>
          <a:lstStyle/>
          <a:p>
            <a:pPr algn="ctr"/>
            <a:r>
              <a:rPr lang="en-US" sz="2400" dirty="0"/>
              <a:t>2. Complete an application</a:t>
            </a:r>
          </a:p>
        </p:txBody>
      </p:sp>
      <p:sp>
        <p:nvSpPr>
          <p:cNvPr id="8" name="Content Placeholder 7">
            <a:extLst>
              <a:ext uri="{FF2B5EF4-FFF2-40B4-BE49-F238E27FC236}">
                <a16:creationId xmlns:a16="http://schemas.microsoft.com/office/drawing/2014/main" id="{CC4B4023-64A7-4710-9E4F-829C8DF54D79}"/>
              </a:ext>
            </a:extLst>
          </p:cNvPr>
          <p:cNvSpPr>
            <a:spLocks noGrp="1"/>
          </p:cNvSpPr>
          <p:nvPr>
            <p:ph sz="quarter" idx="4"/>
          </p:nvPr>
        </p:nvSpPr>
        <p:spPr>
          <a:xfrm>
            <a:off x="4325112" y="2847975"/>
            <a:ext cx="3541778" cy="3102002"/>
          </a:xfrm>
        </p:spPr>
        <p:txBody>
          <a:bodyPr>
            <a:normAutofit/>
          </a:bodyPr>
          <a:lstStyle/>
          <a:p>
            <a:r>
              <a:rPr lang="en-US" sz="2000" dirty="0"/>
              <a:t>6 page packet</a:t>
            </a:r>
          </a:p>
          <a:p>
            <a:r>
              <a:rPr lang="en-US" sz="2000" dirty="0"/>
              <a:t>Pages 1-3 are for you to fill out telling us more about you so we can see how AVID will help you</a:t>
            </a:r>
          </a:p>
          <a:p>
            <a:r>
              <a:rPr lang="en-US" sz="2000" dirty="0"/>
              <a:t>Page 4 for parents/guardians</a:t>
            </a:r>
          </a:p>
          <a:p>
            <a:r>
              <a:rPr lang="en-US" sz="2000" dirty="0"/>
              <a:t>Pages 5-6 you give to your teachers</a:t>
            </a:r>
          </a:p>
        </p:txBody>
      </p:sp>
      <p:sp>
        <p:nvSpPr>
          <p:cNvPr id="9" name="Text Placeholder 8">
            <a:extLst>
              <a:ext uri="{FF2B5EF4-FFF2-40B4-BE49-F238E27FC236}">
                <a16:creationId xmlns:a16="http://schemas.microsoft.com/office/drawing/2014/main" id="{C9B758EA-5967-4D5E-9D29-7EDFCDEAFB8A}"/>
              </a:ext>
            </a:extLst>
          </p:cNvPr>
          <p:cNvSpPr>
            <a:spLocks noGrp="1"/>
          </p:cNvSpPr>
          <p:nvPr>
            <p:ph type="body" sz="quarter" idx="13"/>
          </p:nvPr>
        </p:nvSpPr>
        <p:spPr>
          <a:xfrm>
            <a:off x="7909559" y="2161561"/>
            <a:ext cx="3200400" cy="427797"/>
          </a:xfrm>
        </p:spPr>
        <p:txBody>
          <a:bodyPr>
            <a:normAutofit fontScale="77500" lnSpcReduction="20000"/>
          </a:bodyPr>
          <a:lstStyle/>
          <a:p>
            <a:pPr algn="ctr"/>
            <a:r>
              <a:rPr lang="en-US" sz="2800" dirty="0"/>
              <a:t>3. Schedule your interview</a:t>
            </a:r>
          </a:p>
        </p:txBody>
      </p:sp>
      <p:sp>
        <p:nvSpPr>
          <p:cNvPr id="10" name="Content Placeholder 9">
            <a:extLst>
              <a:ext uri="{FF2B5EF4-FFF2-40B4-BE49-F238E27FC236}">
                <a16:creationId xmlns:a16="http://schemas.microsoft.com/office/drawing/2014/main" id="{575A2241-C03D-467B-85A6-3BD301E3B6DD}"/>
              </a:ext>
            </a:extLst>
          </p:cNvPr>
          <p:cNvSpPr>
            <a:spLocks noGrp="1"/>
          </p:cNvSpPr>
          <p:nvPr>
            <p:ph sz="quarter" idx="14"/>
          </p:nvPr>
        </p:nvSpPr>
        <p:spPr>
          <a:xfrm>
            <a:off x="7909559" y="2847975"/>
            <a:ext cx="3625215" cy="3102002"/>
          </a:xfrm>
        </p:spPr>
        <p:txBody>
          <a:bodyPr>
            <a:normAutofit/>
          </a:bodyPr>
          <a:lstStyle/>
          <a:p>
            <a:r>
              <a:rPr lang="en-US" sz="2000" dirty="0"/>
              <a:t>Interviews will be held at Eldron March 11-21</a:t>
            </a:r>
          </a:p>
          <a:p>
            <a:r>
              <a:rPr lang="en-US" sz="2000" dirty="0"/>
              <a:t>7:45-8:30</a:t>
            </a:r>
          </a:p>
          <a:p>
            <a:r>
              <a:rPr lang="en-US" sz="2000" dirty="0"/>
              <a:t>4:15-5:30</a:t>
            </a:r>
          </a:p>
          <a:p>
            <a:r>
              <a:rPr lang="en-US" sz="2000" dirty="0"/>
              <a:t>Each interview will be 15 long</a:t>
            </a:r>
          </a:p>
          <a:p>
            <a:r>
              <a:rPr lang="en-US" sz="2000" dirty="0"/>
              <a:t>Dress to impress</a:t>
            </a:r>
          </a:p>
        </p:txBody>
      </p:sp>
    </p:spTree>
    <p:extLst>
      <p:ext uri="{BB962C8B-B14F-4D97-AF65-F5344CB8AC3E}">
        <p14:creationId xmlns:p14="http://schemas.microsoft.com/office/powerpoint/2010/main" val="3758819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3ABD-7D86-4A61-9FF7-63A2D71048D5}"/>
              </a:ext>
            </a:extLst>
          </p:cNvPr>
          <p:cNvSpPr>
            <a:spLocks noGrp="1"/>
          </p:cNvSpPr>
          <p:nvPr>
            <p:ph type="title"/>
          </p:nvPr>
        </p:nvSpPr>
        <p:spPr/>
        <p:txBody>
          <a:bodyPr>
            <a:normAutofit fontScale="90000"/>
          </a:bodyPr>
          <a:lstStyle/>
          <a:p>
            <a:r>
              <a:rPr lang="en-US" sz="5400" dirty="0"/>
              <a:t>Questions for the Student Panel of current AVID students</a:t>
            </a:r>
          </a:p>
        </p:txBody>
      </p:sp>
      <p:sp>
        <p:nvSpPr>
          <p:cNvPr id="4" name="Text Placeholder 3">
            <a:extLst>
              <a:ext uri="{FF2B5EF4-FFF2-40B4-BE49-F238E27FC236}">
                <a16:creationId xmlns:a16="http://schemas.microsoft.com/office/drawing/2014/main" id="{F0600D1A-23F7-43B4-9749-9F036B92A53A}"/>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AB06B41-2D48-4E8F-9988-45EBE5FAE92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08873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039E-CE3C-43C2-B453-86012C7F40F6}"/>
              </a:ext>
            </a:extLst>
          </p:cNvPr>
          <p:cNvSpPr>
            <a:spLocks noGrp="1"/>
          </p:cNvSpPr>
          <p:nvPr>
            <p:ph type="title"/>
          </p:nvPr>
        </p:nvSpPr>
        <p:spPr>
          <a:xfrm>
            <a:off x="1748028" y="1829435"/>
            <a:ext cx="8695944" cy="1325880"/>
          </a:xfrm>
        </p:spPr>
        <p:txBody>
          <a:bodyPr>
            <a:normAutofit fontScale="90000"/>
          </a:bodyPr>
          <a:lstStyle/>
          <a:p>
            <a:r>
              <a:rPr lang="en-US" dirty="0"/>
              <a:t>AVID Team Builder </a:t>
            </a:r>
            <a:br>
              <a:rPr lang="en-US" dirty="0"/>
            </a:br>
            <a:r>
              <a:rPr lang="en-US" sz="3600" dirty="0"/>
              <a:t>A few of you can volunteer to see how we learn in AVID by taking part in a live demonstration.  </a:t>
            </a:r>
            <a:br>
              <a:rPr lang="en-US" sz="4400" dirty="0"/>
            </a:br>
            <a:endParaRPr lang="en-US" dirty="0"/>
          </a:p>
        </p:txBody>
      </p:sp>
      <p:sp>
        <p:nvSpPr>
          <p:cNvPr id="3" name="Content Placeholder 2">
            <a:extLst>
              <a:ext uri="{FF2B5EF4-FFF2-40B4-BE49-F238E27FC236}">
                <a16:creationId xmlns:a16="http://schemas.microsoft.com/office/drawing/2014/main" id="{12CDB91F-6650-4B2D-A42B-38EF9E1AE7BE}"/>
              </a:ext>
            </a:extLst>
          </p:cNvPr>
          <p:cNvSpPr>
            <a:spLocks noGrp="1"/>
          </p:cNvSpPr>
          <p:nvPr>
            <p:ph idx="1"/>
          </p:nvPr>
        </p:nvSpPr>
        <p:spPr>
          <a:xfrm>
            <a:off x="1748027" y="3267075"/>
            <a:ext cx="8695943" cy="2082165"/>
          </a:xfrm>
        </p:spPr>
        <p:txBody>
          <a:bodyPr>
            <a:normAutofit/>
          </a:bodyPr>
          <a:lstStyle/>
          <a:p>
            <a:pPr marL="457200" indent="-457200" algn="l">
              <a:lnSpc>
                <a:spcPct val="150000"/>
              </a:lnSpc>
              <a:buAutoNum type="arabicPeriod"/>
            </a:pPr>
            <a:r>
              <a:rPr lang="en-US" sz="2400" b="1" dirty="0"/>
              <a:t>Participants- How can you connect this activity to life in school?</a:t>
            </a:r>
          </a:p>
          <a:p>
            <a:pPr marL="457200" indent="-457200" algn="l">
              <a:lnSpc>
                <a:spcPct val="150000"/>
              </a:lnSpc>
              <a:buAutoNum type="arabicPeriod"/>
            </a:pPr>
            <a:r>
              <a:rPr lang="en-US" sz="2400" b="1" dirty="0"/>
              <a:t>Audience- What things are the participants learning that can be used in adult life?</a:t>
            </a:r>
          </a:p>
        </p:txBody>
      </p:sp>
      <p:sp>
        <p:nvSpPr>
          <p:cNvPr id="4" name="Footer Placeholder 3">
            <a:extLst>
              <a:ext uri="{FF2B5EF4-FFF2-40B4-BE49-F238E27FC236}">
                <a16:creationId xmlns:a16="http://schemas.microsoft.com/office/drawing/2014/main" id="{30A03702-0315-497F-A396-6DB55A5ED916}"/>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053E612-624A-4EDA-8FD3-2EF469FBD6D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292953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BAFE-3C67-45D8-8829-A45B544B803B}"/>
              </a:ext>
            </a:extLst>
          </p:cNvPr>
          <p:cNvSpPr>
            <a:spLocks noGrp="1"/>
          </p:cNvSpPr>
          <p:nvPr>
            <p:ph type="title"/>
          </p:nvPr>
        </p:nvSpPr>
        <p:spPr>
          <a:xfrm>
            <a:off x="1153668" y="3977639"/>
            <a:ext cx="9884664" cy="1308735"/>
          </a:xfrm>
        </p:spPr>
        <p:txBody>
          <a:bodyPr>
            <a:normAutofit/>
          </a:bodyPr>
          <a:lstStyle/>
          <a:p>
            <a:r>
              <a:rPr lang="en-US" dirty="0"/>
              <a:t>We look forward to meeting you at your interview!</a:t>
            </a:r>
          </a:p>
        </p:txBody>
      </p:sp>
    </p:spTree>
    <p:extLst>
      <p:ext uri="{BB962C8B-B14F-4D97-AF65-F5344CB8AC3E}">
        <p14:creationId xmlns:p14="http://schemas.microsoft.com/office/powerpoint/2010/main" val="2809876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4516-A78C-D69C-2051-684BD2AB4940}"/>
              </a:ext>
            </a:extLst>
          </p:cNvPr>
          <p:cNvSpPr>
            <a:spLocks noGrp="1"/>
          </p:cNvSpPr>
          <p:nvPr>
            <p:ph type="title"/>
          </p:nvPr>
        </p:nvSpPr>
        <p:spPr/>
        <p:txBody>
          <a:bodyPr/>
          <a:lstStyle/>
          <a:p>
            <a:r>
              <a:rPr lang="en-US" dirty="0"/>
              <a:t>Quarterly performance</a:t>
            </a:r>
          </a:p>
        </p:txBody>
      </p:sp>
      <p:graphicFrame>
        <p:nvGraphicFramePr>
          <p:cNvPr id="6" name="Content Placeholder 5" descr="Bar chart">
            <a:extLst>
              <a:ext uri="{FF2B5EF4-FFF2-40B4-BE49-F238E27FC236}">
                <a16:creationId xmlns:a16="http://schemas.microsoft.com/office/drawing/2014/main" id="{04E3C183-7D16-18CC-89F3-EFCB21A47EDD}"/>
              </a:ext>
            </a:extLst>
          </p:cNvPr>
          <p:cNvGraphicFramePr>
            <a:graphicFrameLocks noGrp="1"/>
          </p:cNvGraphicFramePr>
          <p:nvPr>
            <p:ph idx="1"/>
            <p:extLst>
              <p:ext uri="{D42A27DB-BD31-4B8C-83A1-F6EECF244321}">
                <p14:modId xmlns:p14="http://schemas.microsoft.com/office/powerpoint/2010/main" val="1356425832"/>
              </p:ext>
            </p:extLst>
          </p:nvPr>
        </p:nvGraphicFramePr>
        <p:xfrm>
          <a:off x="838200" y="1825625"/>
          <a:ext cx="10515600" cy="437038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21D9DF05-D04B-F9CE-FC13-DEDFBD7A9507}"/>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D56BD15-0727-BBF1-FBD8-0228EA23C767}"/>
              </a:ext>
            </a:extLst>
          </p:cNvPr>
          <p:cNvSpPr>
            <a:spLocks noGrp="1"/>
          </p:cNvSpPr>
          <p:nvPr>
            <p:ph type="sldNum" sz="quarter" idx="11"/>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941015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712D-83C9-7B91-F708-5D07E4C2815D}"/>
              </a:ext>
            </a:extLst>
          </p:cNvPr>
          <p:cNvSpPr>
            <a:spLocks noGrp="1"/>
          </p:cNvSpPr>
          <p:nvPr>
            <p:ph type="title"/>
          </p:nvPr>
        </p:nvSpPr>
        <p:spPr/>
        <p:txBody>
          <a:bodyPr/>
          <a:lstStyle/>
          <a:p>
            <a:r>
              <a:rPr lang="en-US" dirty="0"/>
              <a:t>Areas of growth</a:t>
            </a:r>
          </a:p>
        </p:txBody>
      </p:sp>
      <p:graphicFrame>
        <p:nvGraphicFramePr>
          <p:cNvPr id="6" name="Table 4">
            <a:extLst>
              <a:ext uri="{FF2B5EF4-FFF2-40B4-BE49-F238E27FC236}">
                <a16:creationId xmlns:a16="http://schemas.microsoft.com/office/drawing/2014/main" id="{3B4F3B47-5D90-6680-2EE4-D15F8C55D228}"/>
              </a:ext>
            </a:extLst>
          </p:cNvPr>
          <p:cNvGraphicFramePr>
            <a:graphicFrameLocks noGrp="1"/>
          </p:cNvGraphicFramePr>
          <p:nvPr>
            <p:ph idx="1"/>
            <p:extLst>
              <p:ext uri="{D42A27DB-BD31-4B8C-83A1-F6EECF244321}">
                <p14:modId xmlns:p14="http://schemas.microsoft.com/office/powerpoint/2010/main" val="781193736"/>
              </p:ext>
            </p:extLst>
          </p:nvPr>
        </p:nvGraphicFramePr>
        <p:xfrm>
          <a:off x="609600" y="1600200"/>
          <a:ext cx="10995948" cy="4632804"/>
        </p:xfrm>
        <a:graphic>
          <a:graphicData uri="http://schemas.openxmlformats.org/drawingml/2006/table">
            <a:tbl>
              <a:tblPr firstRow="1" bandRow="1">
                <a:tableStyleId>{5C22544A-7EE6-4342-B048-85BDC9FD1C3A}</a:tableStyleId>
              </a:tblPr>
              <a:tblGrid>
                <a:gridCol w="1532443">
                  <a:extLst>
                    <a:ext uri="{9D8B030D-6E8A-4147-A177-3AD203B41FA5}">
                      <a16:colId xmlns:a16="http://schemas.microsoft.com/office/drawing/2014/main" val="1689330750"/>
                    </a:ext>
                  </a:extLst>
                </a:gridCol>
                <a:gridCol w="2352434">
                  <a:extLst>
                    <a:ext uri="{9D8B030D-6E8A-4147-A177-3AD203B41FA5}">
                      <a16:colId xmlns:a16="http://schemas.microsoft.com/office/drawing/2014/main" val="2660631934"/>
                    </a:ext>
                  </a:extLst>
                </a:gridCol>
                <a:gridCol w="2298664">
                  <a:extLst>
                    <a:ext uri="{9D8B030D-6E8A-4147-A177-3AD203B41FA5}">
                      <a16:colId xmlns:a16="http://schemas.microsoft.com/office/drawing/2014/main" val="3909717689"/>
                    </a:ext>
                  </a:extLst>
                </a:gridCol>
                <a:gridCol w="2613217">
                  <a:extLst>
                    <a:ext uri="{9D8B030D-6E8A-4147-A177-3AD203B41FA5}">
                      <a16:colId xmlns:a16="http://schemas.microsoft.com/office/drawing/2014/main" val="1603189107"/>
                    </a:ext>
                  </a:extLst>
                </a:gridCol>
                <a:gridCol w="2199190">
                  <a:extLst>
                    <a:ext uri="{9D8B030D-6E8A-4147-A177-3AD203B41FA5}">
                      <a16:colId xmlns:a16="http://schemas.microsoft.com/office/drawing/2014/main" val="2755691855"/>
                    </a:ext>
                  </a:extLst>
                </a:gridCol>
              </a:tblGrid>
              <a:tr h="602424">
                <a:tc>
                  <a:txBody>
                    <a:bodyPr/>
                    <a:lstStyle/>
                    <a:p>
                      <a:pPr algn="ctr"/>
                      <a:endParaRPr lang="en-US" dirty="0"/>
                    </a:p>
                  </a:txBody>
                  <a:tcPr anchor="ctr">
                    <a:solidFill>
                      <a:schemeClr val="accent2"/>
                    </a:solidFill>
                  </a:tcPr>
                </a:tc>
                <a:tc>
                  <a:txBody>
                    <a:bodyPr/>
                    <a:lstStyle/>
                    <a:p>
                      <a:pPr algn="ctr"/>
                      <a:r>
                        <a:rPr lang="en-US" sz="2000" b="0" dirty="0">
                          <a:latin typeface="Baskerville Old Face" panose="02020602080505020303" pitchFamily="18" charset="77"/>
                          <a:ea typeface="Baskerville" panose="02020502070401020303" pitchFamily="18" charset="0"/>
                          <a:cs typeface="Gill Sans Nova Light" panose="020F0302020204030204" pitchFamily="34" charset="0"/>
                        </a:rPr>
                        <a:t>B2B</a:t>
                      </a:r>
                    </a:p>
                  </a:txBody>
                  <a:tcPr anchor="ctr">
                    <a:solidFill>
                      <a:schemeClr val="accent2"/>
                    </a:solidFill>
                  </a:tcPr>
                </a:tc>
                <a:tc>
                  <a:txBody>
                    <a:bodyPr/>
                    <a:lstStyle/>
                    <a:p>
                      <a:pPr algn="ctr"/>
                      <a:r>
                        <a:rPr lang="en-US" sz="2000" b="0" dirty="0">
                          <a:latin typeface="Baskerville Old Face" panose="02020602080505020303" pitchFamily="18" charset="77"/>
                          <a:ea typeface="Baskerville" panose="02020502070401020303" pitchFamily="18" charset="0"/>
                          <a:cs typeface="Gill Sans Nova Light" panose="020F0302020204030204" pitchFamily="34" charset="0"/>
                        </a:rPr>
                        <a:t>Supply chain</a:t>
                      </a:r>
                    </a:p>
                  </a:txBody>
                  <a:tcPr anchor="ctr">
                    <a:solidFill>
                      <a:schemeClr val="accent2"/>
                    </a:solidFill>
                  </a:tcPr>
                </a:tc>
                <a:tc>
                  <a:txBody>
                    <a:bodyPr/>
                    <a:lstStyle/>
                    <a:p>
                      <a:pPr algn="ctr"/>
                      <a:r>
                        <a:rPr lang="en-US" sz="2000" b="0" dirty="0">
                          <a:latin typeface="Baskerville Old Face" panose="02020602080505020303" pitchFamily="18" charset="77"/>
                          <a:ea typeface="Baskerville" panose="02020502070401020303" pitchFamily="18" charset="0"/>
                          <a:cs typeface="Gill Sans Nova Light" panose="020F0302020204030204" pitchFamily="34" charset="0"/>
                        </a:rPr>
                        <a:t>ROI</a:t>
                      </a:r>
                    </a:p>
                  </a:txBody>
                  <a:tcPr anchor="ctr">
                    <a:solidFill>
                      <a:schemeClr val="accent2"/>
                    </a:solidFill>
                  </a:tcPr>
                </a:tc>
                <a:tc>
                  <a:txBody>
                    <a:bodyPr/>
                    <a:lstStyle/>
                    <a:p>
                      <a:pPr algn="ctr"/>
                      <a:r>
                        <a:rPr lang="en-US" sz="2000" b="0" dirty="0">
                          <a:latin typeface="Baskerville Old Face" panose="02020602080505020303" pitchFamily="18" charset="77"/>
                          <a:ea typeface="Baskerville" panose="02020502070401020303" pitchFamily="18" charset="0"/>
                          <a:cs typeface="Gill Sans Nova Light" panose="020F0302020204030204" pitchFamily="34" charset="0"/>
                        </a:rPr>
                        <a:t>E-commerce</a:t>
                      </a:r>
                    </a:p>
                  </a:txBody>
                  <a:tcPr anchor="ctr">
                    <a:solidFill>
                      <a:schemeClr val="accent2"/>
                    </a:solidFill>
                  </a:tcPr>
                </a:tc>
                <a:extLst>
                  <a:ext uri="{0D108BD9-81ED-4DB2-BD59-A6C34878D82A}">
                    <a16:rowId xmlns:a16="http://schemas.microsoft.com/office/drawing/2014/main" val="479928716"/>
                  </a:ext>
                </a:extLst>
              </a:tr>
              <a:tr h="1007595">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Q1</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4.5</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2.3</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1.7</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5.0</a:t>
                      </a:r>
                    </a:p>
                  </a:txBody>
                  <a:tcPr anchor="ctr">
                    <a:solidFill>
                      <a:schemeClr val="tx2"/>
                    </a:solidFill>
                  </a:tcPr>
                </a:tc>
                <a:extLst>
                  <a:ext uri="{0D108BD9-81ED-4DB2-BD59-A6C34878D82A}">
                    <a16:rowId xmlns:a16="http://schemas.microsoft.com/office/drawing/2014/main" val="1760208656"/>
                  </a:ext>
                </a:extLst>
              </a:tr>
              <a:tr h="1007595">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Q2</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3.2</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5.1</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4.4</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3.0</a:t>
                      </a:r>
                    </a:p>
                  </a:txBody>
                  <a:tcPr anchor="ctr">
                    <a:solidFill>
                      <a:schemeClr val="bg2"/>
                    </a:solidFill>
                  </a:tcPr>
                </a:tc>
                <a:extLst>
                  <a:ext uri="{0D108BD9-81ED-4DB2-BD59-A6C34878D82A}">
                    <a16:rowId xmlns:a16="http://schemas.microsoft.com/office/drawing/2014/main" val="3634243071"/>
                  </a:ext>
                </a:extLst>
              </a:tr>
              <a:tr h="1007595">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Q3</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2.1</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1.7</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2.5</a:t>
                      </a:r>
                    </a:p>
                  </a:txBody>
                  <a:tcPr anchor="ctr">
                    <a:solidFill>
                      <a:schemeClr val="tx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2.8</a:t>
                      </a:r>
                    </a:p>
                  </a:txBody>
                  <a:tcPr anchor="ctr">
                    <a:solidFill>
                      <a:schemeClr val="tx2"/>
                    </a:solidFill>
                  </a:tcPr>
                </a:tc>
                <a:extLst>
                  <a:ext uri="{0D108BD9-81ED-4DB2-BD59-A6C34878D82A}">
                    <a16:rowId xmlns:a16="http://schemas.microsoft.com/office/drawing/2014/main" val="415808797"/>
                  </a:ext>
                </a:extLst>
              </a:tr>
              <a:tr h="1007595">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Q4</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4.5</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2.2</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1.7</a:t>
                      </a:r>
                    </a:p>
                  </a:txBody>
                  <a:tcPr anchor="ctr">
                    <a:solidFill>
                      <a:schemeClr val="bg2"/>
                    </a:solidFill>
                  </a:tcPr>
                </a:tc>
                <a:tc>
                  <a:txBody>
                    <a:bodyPr/>
                    <a:lstStyle/>
                    <a:p>
                      <a:pPr algn="ctr"/>
                      <a:r>
                        <a:rPr lang="en-US" sz="1600" b="0" i="0" dirty="0">
                          <a:solidFill>
                            <a:schemeClr val="accent3"/>
                          </a:solidFill>
                          <a:latin typeface="Gill Sans Nova Light" panose="020B0302020104020203" pitchFamily="34" charset="0"/>
                          <a:cs typeface="Gill Sans Light" panose="020B0302020104020203" pitchFamily="34" charset="-79"/>
                        </a:rPr>
                        <a:t>7.0</a:t>
                      </a:r>
                    </a:p>
                  </a:txBody>
                  <a:tcPr anchor="ctr">
                    <a:solidFill>
                      <a:schemeClr val="bg2"/>
                    </a:solidFill>
                  </a:tcPr>
                </a:tc>
                <a:extLst>
                  <a:ext uri="{0D108BD9-81ED-4DB2-BD59-A6C34878D82A}">
                    <a16:rowId xmlns:a16="http://schemas.microsoft.com/office/drawing/2014/main" val="380950325"/>
                  </a:ext>
                </a:extLst>
              </a:tr>
            </a:tbl>
          </a:graphicData>
        </a:graphic>
      </p:graphicFrame>
      <p:sp>
        <p:nvSpPr>
          <p:cNvPr id="4" name="Footer Placeholder 3">
            <a:extLst>
              <a:ext uri="{FF2B5EF4-FFF2-40B4-BE49-F238E27FC236}">
                <a16:creationId xmlns:a16="http://schemas.microsoft.com/office/drawing/2014/main" id="{00F8B86A-A576-98F0-BAD4-3F0C0919C5C7}"/>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9143C50-6937-DD3E-B402-4ABB2469E63E}"/>
              </a:ext>
            </a:extLst>
          </p:cNvPr>
          <p:cNvSpPr>
            <a:spLocks noGrp="1"/>
          </p:cNvSpPr>
          <p:nvPr>
            <p:ph type="sldNum" sz="quarter" idx="11"/>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871201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lstStyle/>
          <a:p>
            <a:r>
              <a:rPr lang="en-US" dirty="0"/>
              <a:t>Business opportunities are like buses. There's always another one coming.</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dirty="0"/>
              <a:t>Richard Branson</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156398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cs typeface="Calibri Light"/>
              </a:rPr>
              <a:t>Meet our team</a:t>
            </a:r>
            <a:endParaRPr lang="en-US" dirty="0"/>
          </a:p>
        </p:txBody>
      </p:sp>
      <p:pic>
        <p:nvPicPr>
          <p:cNvPr id="41" name="Picture Placeholder 40" descr="Team member headshot">
            <a:extLst>
              <a:ext uri="{FF2B5EF4-FFF2-40B4-BE49-F238E27FC236}">
                <a16:creationId xmlns:a16="http://schemas.microsoft.com/office/drawing/2014/main" id="{4F9E84D0-E7B3-63FA-BFFC-45B52AE85894}"/>
              </a:ext>
            </a:extLst>
          </p:cNvPr>
          <p:cNvPicPr>
            <a:picLocks noGrp="1" noChangeAspect="1"/>
          </p:cNvPicPr>
          <p:nvPr>
            <p:ph type="pic" sz="quarter" idx="12"/>
          </p:nvPr>
        </p:nvPicPr>
        <p:blipFill rotWithShape="1">
          <a:blip r:embed="rId2"/>
          <a:srcRect l="39" r="39"/>
          <a:stretch/>
        </p:blipFill>
        <p:spPr/>
      </p:pic>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dirty="0"/>
              <a:t>Takuma Hayashi​</a:t>
            </a:r>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p:txBody>
          <a:bodyPr/>
          <a:lstStyle/>
          <a:p>
            <a:r>
              <a:rPr lang="en-US" dirty="0"/>
              <a:t>President</a:t>
            </a:r>
          </a:p>
        </p:txBody>
      </p:sp>
      <p:pic>
        <p:nvPicPr>
          <p:cNvPr id="43" name="Picture Placeholder 42" descr="Team member headshot">
            <a:extLst>
              <a:ext uri="{FF2B5EF4-FFF2-40B4-BE49-F238E27FC236}">
                <a16:creationId xmlns:a16="http://schemas.microsoft.com/office/drawing/2014/main" id="{20485BBC-3BEC-5430-3677-301E7A3D19F4}"/>
              </a:ext>
            </a:extLst>
          </p:cNvPr>
          <p:cNvPicPr>
            <a:picLocks noGrp="1" noChangeAspect="1"/>
          </p:cNvPicPr>
          <p:nvPr>
            <p:ph type="pic" sz="quarter" idx="17"/>
          </p:nvPr>
        </p:nvPicPr>
        <p:blipFill rotWithShape="1">
          <a:blip r:embed="rId3"/>
          <a:srcRect l="39" r="39"/>
          <a:stretch/>
        </p:blipFill>
        <p:spPr/>
      </p:pic>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Mirjam Nilsson​</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p:txBody>
          <a:bodyPr/>
          <a:lstStyle/>
          <a:p>
            <a:r>
              <a:rPr lang="en-US" dirty="0"/>
              <a:t>Chief Executive Officer</a:t>
            </a:r>
          </a:p>
        </p:txBody>
      </p:sp>
      <p:pic>
        <p:nvPicPr>
          <p:cNvPr id="45" name="Picture Placeholder 44" descr="Team member headshot">
            <a:extLst>
              <a:ext uri="{FF2B5EF4-FFF2-40B4-BE49-F238E27FC236}">
                <a16:creationId xmlns:a16="http://schemas.microsoft.com/office/drawing/2014/main" id="{62DE0294-702E-6C2F-FFA6-33EA99E75BB5}"/>
              </a:ext>
            </a:extLst>
          </p:cNvPr>
          <p:cNvPicPr>
            <a:picLocks noGrp="1" noChangeAspect="1"/>
          </p:cNvPicPr>
          <p:nvPr>
            <p:ph type="pic" sz="quarter" idx="16"/>
          </p:nvPr>
        </p:nvPicPr>
        <p:blipFill rotWithShape="1">
          <a:blip r:embed="rId4"/>
          <a:srcRect t="260" b="260"/>
          <a:stretch/>
        </p:blipFill>
        <p:spPr/>
      </p:pic>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dirty="0"/>
              <a:t>Flora Berggren​</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Chief Operations Officer</a:t>
            </a:r>
          </a:p>
        </p:txBody>
      </p:sp>
      <p:pic>
        <p:nvPicPr>
          <p:cNvPr id="47" name="Picture Placeholder 46" descr="Team member headshot">
            <a:extLst>
              <a:ext uri="{FF2B5EF4-FFF2-40B4-BE49-F238E27FC236}">
                <a16:creationId xmlns:a16="http://schemas.microsoft.com/office/drawing/2014/main" id="{7A487797-34AF-E5DF-3477-6F12967EFB33}"/>
              </a:ext>
            </a:extLst>
          </p:cNvPr>
          <p:cNvPicPr>
            <a:picLocks noGrp="1" noChangeAspect="1"/>
          </p:cNvPicPr>
          <p:nvPr>
            <p:ph type="pic" sz="quarter" idx="15"/>
          </p:nvPr>
        </p:nvPicPr>
        <p:blipFill rotWithShape="1">
          <a:blip r:embed="rId5"/>
          <a:srcRect l="39" r="39"/>
          <a:stretch/>
        </p:blipFill>
        <p:spPr/>
      </p:pic>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dirty="0"/>
              <a:t>Rajesh Santoshi​</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p:txBody>
          <a:bodyPr/>
          <a:lstStyle/>
          <a:p>
            <a:r>
              <a:rPr lang="en-US" dirty="0"/>
              <a:t>VP Marketing</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227683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p:txBody>
          <a:bodyPr/>
          <a:lstStyle/>
          <a:p>
            <a:r>
              <a:rPr lang="en-US" dirty="0"/>
              <a:t>Meet our extended team</a:t>
            </a:r>
          </a:p>
        </p:txBody>
      </p:sp>
      <p:pic>
        <p:nvPicPr>
          <p:cNvPr id="53" name="Picture Placeholder 52" descr="Team member headshot">
            <a:extLst>
              <a:ext uri="{FF2B5EF4-FFF2-40B4-BE49-F238E27FC236}">
                <a16:creationId xmlns:a16="http://schemas.microsoft.com/office/drawing/2014/main" id="{3BEA71D8-370E-DE64-E87D-942444FFBC9B}"/>
              </a:ext>
            </a:extLst>
          </p:cNvPr>
          <p:cNvPicPr>
            <a:picLocks noGrp="1" noChangeAspect="1"/>
          </p:cNvPicPr>
          <p:nvPr>
            <p:ph type="pic" sz="quarter" idx="12"/>
          </p:nvPr>
        </p:nvPicPr>
        <p:blipFill rotWithShape="1">
          <a:blip r:embed="rId2"/>
          <a:srcRect l="68" r="68"/>
          <a:stretch/>
        </p:blipFill>
        <p:spPr/>
      </p:pic>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dirty="0"/>
              <a:t>Takuma Hayashi​</a:t>
            </a:r>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p:txBody>
          <a:bodyPr/>
          <a:lstStyle/>
          <a:p>
            <a:r>
              <a:rPr lang="en-US" dirty="0"/>
              <a:t>President</a:t>
            </a:r>
          </a:p>
        </p:txBody>
      </p:sp>
      <p:pic>
        <p:nvPicPr>
          <p:cNvPr id="55" name="Picture Placeholder 54" descr="Team member headshot">
            <a:extLst>
              <a:ext uri="{FF2B5EF4-FFF2-40B4-BE49-F238E27FC236}">
                <a16:creationId xmlns:a16="http://schemas.microsoft.com/office/drawing/2014/main" id="{573BD657-1FD7-F7DE-47ED-2932A5FD1ED8}"/>
              </a:ext>
            </a:extLst>
          </p:cNvPr>
          <p:cNvPicPr>
            <a:picLocks noGrp="1" noChangeAspect="1"/>
          </p:cNvPicPr>
          <p:nvPr>
            <p:ph type="pic" sz="quarter" idx="26"/>
          </p:nvPr>
        </p:nvPicPr>
        <p:blipFill rotWithShape="1">
          <a:blip r:embed="rId3"/>
          <a:srcRect l="68" r="68"/>
          <a:stretch/>
        </p:blipFill>
        <p:spPr/>
      </p:pic>
      <p:sp>
        <p:nvSpPr>
          <p:cNvPr id="3" name="Text Placeholder 2">
            <a:extLst>
              <a:ext uri="{FF2B5EF4-FFF2-40B4-BE49-F238E27FC236}">
                <a16:creationId xmlns:a16="http://schemas.microsoft.com/office/drawing/2014/main" id="{F4211D47-F384-6FA6-74CC-9C42CAC2FD22}"/>
              </a:ext>
            </a:extLst>
          </p:cNvPr>
          <p:cNvSpPr>
            <a:spLocks noGrp="1"/>
          </p:cNvSpPr>
          <p:nvPr>
            <p:ph type="body" sz="quarter" idx="25"/>
          </p:nvPr>
        </p:nvSpPr>
        <p:spPr/>
        <p:txBody>
          <a:bodyPr/>
          <a:lstStyle/>
          <a:p>
            <a:r>
              <a:rPr lang="en-US" dirty="0"/>
              <a:t>Graham Barnes</a:t>
            </a:r>
          </a:p>
        </p:txBody>
      </p:sp>
      <p:sp>
        <p:nvSpPr>
          <p:cNvPr id="2" name="Text Placeholder 1">
            <a:extLst>
              <a:ext uri="{FF2B5EF4-FFF2-40B4-BE49-F238E27FC236}">
                <a16:creationId xmlns:a16="http://schemas.microsoft.com/office/drawing/2014/main" id="{4492780A-B8DC-E841-9E8B-A14FF1779946}"/>
              </a:ext>
            </a:extLst>
          </p:cNvPr>
          <p:cNvSpPr>
            <a:spLocks noGrp="1"/>
          </p:cNvSpPr>
          <p:nvPr>
            <p:ph type="body" sz="quarter" idx="24"/>
          </p:nvPr>
        </p:nvSpPr>
        <p:spPr/>
        <p:txBody>
          <a:bodyPr/>
          <a:lstStyle/>
          <a:p>
            <a:r>
              <a:rPr lang="en-US" dirty="0"/>
              <a:t>VP Product</a:t>
            </a:r>
          </a:p>
        </p:txBody>
      </p:sp>
      <p:pic>
        <p:nvPicPr>
          <p:cNvPr id="57" name="Picture Placeholder 56" descr="Team member headshot">
            <a:extLst>
              <a:ext uri="{FF2B5EF4-FFF2-40B4-BE49-F238E27FC236}">
                <a16:creationId xmlns:a16="http://schemas.microsoft.com/office/drawing/2014/main" id="{5537191C-6B05-661B-509C-BF71751D1711}"/>
              </a:ext>
            </a:extLst>
          </p:cNvPr>
          <p:cNvPicPr>
            <a:picLocks noGrp="1" noChangeAspect="1"/>
          </p:cNvPicPr>
          <p:nvPr>
            <p:ph type="pic" sz="quarter" idx="17"/>
          </p:nvPr>
        </p:nvPicPr>
        <p:blipFill rotWithShape="1">
          <a:blip r:embed="rId4"/>
          <a:srcRect l="398" r="398"/>
          <a:stretch/>
        </p:blipFill>
        <p:spPr/>
      </p:pic>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Mirjam Nilsson​</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p:txBody>
          <a:bodyPr/>
          <a:lstStyle/>
          <a:p>
            <a:r>
              <a:rPr lang="en-US" dirty="0"/>
              <a:t>Chief Executive Officer</a:t>
            </a:r>
          </a:p>
        </p:txBody>
      </p:sp>
      <p:pic>
        <p:nvPicPr>
          <p:cNvPr id="59" name="Picture Placeholder 58" descr="Team member headshot">
            <a:extLst>
              <a:ext uri="{FF2B5EF4-FFF2-40B4-BE49-F238E27FC236}">
                <a16:creationId xmlns:a16="http://schemas.microsoft.com/office/drawing/2014/main" id="{C8693117-B77E-25DF-B95D-DE556C542E7B}"/>
              </a:ext>
            </a:extLst>
          </p:cNvPr>
          <p:cNvPicPr>
            <a:picLocks noGrp="1" noChangeAspect="1"/>
          </p:cNvPicPr>
          <p:nvPr>
            <p:ph type="pic" sz="quarter" idx="29"/>
          </p:nvPr>
        </p:nvPicPr>
        <p:blipFill rotWithShape="1">
          <a:blip r:embed="rId5"/>
          <a:srcRect l="398" r="398"/>
          <a:stretch/>
        </p:blipFill>
        <p:spPr/>
      </p:pic>
      <p:sp>
        <p:nvSpPr>
          <p:cNvPr id="11" name="Text Placeholder 10">
            <a:extLst>
              <a:ext uri="{FF2B5EF4-FFF2-40B4-BE49-F238E27FC236}">
                <a16:creationId xmlns:a16="http://schemas.microsoft.com/office/drawing/2014/main" id="{D188C844-5F45-EB9F-D5DA-4584E17B1774}"/>
              </a:ext>
            </a:extLst>
          </p:cNvPr>
          <p:cNvSpPr>
            <a:spLocks noGrp="1"/>
          </p:cNvSpPr>
          <p:nvPr>
            <p:ph type="body" sz="quarter" idx="31"/>
          </p:nvPr>
        </p:nvSpPr>
        <p:spPr/>
        <p:txBody>
          <a:bodyPr/>
          <a:lstStyle/>
          <a:p>
            <a:r>
              <a:rPr lang="en-US" dirty="0"/>
              <a:t>Rowan Murphy</a:t>
            </a:r>
          </a:p>
        </p:txBody>
      </p:sp>
      <p:sp>
        <p:nvSpPr>
          <p:cNvPr id="10" name="Text Placeholder 9">
            <a:extLst>
              <a:ext uri="{FF2B5EF4-FFF2-40B4-BE49-F238E27FC236}">
                <a16:creationId xmlns:a16="http://schemas.microsoft.com/office/drawing/2014/main" id="{8A6F23DD-7C5D-ED60-22BD-5A8690CD301B}"/>
              </a:ext>
            </a:extLst>
          </p:cNvPr>
          <p:cNvSpPr>
            <a:spLocks noGrp="1"/>
          </p:cNvSpPr>
          <p:nvPr>
            <p:ph type="body" sz="quarter" idx="30"/>
          </p:nvPr>
        </p:nvSpPr>
        <p:spPr/>
        <p:txBody>
          <a:bodyPr/>
          <a:lstStyle/>
          <a:p>
            <a:r>
              <a:rPr lang="en-US" dirty="0"/>
              <a:t>SEO Strategist</a:t>
            </a:r>
          </a:p>
        </p:txBody>
      </p:sp>
      <p:pic>
        <p:nvPicPr>
          <p:cNvPr id="61" name="Picture Placeholder 60" descr="Team member headshot">
            <a:extLst>
              <a:ext uri="{FF2B5EF4-FFF2-40B4-BE49-F238E27FC236}">
                <a16:creationId xmlns:a16="http://schemas.microsoft.com/office/drawing/2014/main" id="{79C9E55F-F6EF-94D9-06CE-C6DD5072004B}"/>
              </a:ext>
            </a:extLst>
          </p:cNvPr>
          <p:cNvPicPr>
            <a:picLocks noGrp="1" noChangeAspect="1"/>
          </p:cNvPicPr>
          <p:nvPr>
            <p:ph type="pic" sz="quarter" idx="16"/>
          </p:nvPr>
        </p:nvPicPr>
        <p:blipFill rotWithShape="1">
          <a:blip r:embed="rId6"/>
          <a:srcRect l="330" r="330"/>
          <a:stretch/>
        </p:blipFill>
        <p:spPr/>
      </p:pic>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dirty="0"/>
              <a:t>Flora Berggren​</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Chief Operations Officer</a:t>
            </a:r>
          </a:p>
        </p:txBody>
      </p:sp>
      <p:pic>
        <p:nvPicPr>
          <p:cNvPr id="63" name="Picture Placeholder 62" descr="Team member headshot">
            <a:extLst>
              <a:ext uri="{FF2B5EF4-FFF2-40B4-BE49-F238E27FC236}">
                <a16:creationId xmlns:a16="http://schemas.microsoft.com/office/drawing/2014/main" id="{77185421-9478-DA6C-6E84-F1CE48E7C362}"/>
              </a:ext>
            </a:extLst>
          </p:cNvPr>
          <p:cNvPicPr>
            <a:picLocks noGrp="1" noChangeAspect="1"/>
          </p:cNvPicPr>
          <p:nvPr>
            <p:ph type="pic" sz="quarter" idx="28"/>
          </p:nvPr>
        </p:nvPicPr>
        <p:blipFill rotWithShape="1">
          <a:blip r:embed="rId7"/>
          <a:srcRect l="330" r="330"/>
          <a:stretch/>
        </p:blipFill>
        <p:spPr/>
      </p:pic>
      <p:sp>
        <p:nvSpPr>
          <p:cNvPr id="13" name="Text Placeholder 12">
            <a:extLst>
              <a:ext uri="{FF2B5EF4-FFF2-40B4-BE49-F238E27FC236}">
                <a16:creationId xmlns:a16="http://schemas.microsoft.com/office/drawing/2014/main" id="{E9D54E7A-7DF8-223A-8EE3-B26E84499FC0}"/>
              </a:ext>
            </a:extLst>
          </p:cNvPr>
          <p:cNvSpPr>
            <a:spLocks noGrp="1"/>
          </p:cNvSpPr>
          <p:nvPr>
            <p:ph type="body" sz="quarter" idx="33"/>
          </p:nvPr>
        </p:nvSpPr>
        <p:spPr/>
        <p:txBody>
          <a:bodyPr/>
          <a:lstStyle/>
          <a:p>
            <a:r>
              <a:rPr lang="en-US" dirty="0"/>
              <a:t>Elizabeth Moore</a:t>
            </a:r>
          </a:p>
        </p:txBody>
      </p:sp>
      <p:sp>
        <p:nvSpPr>
          <p:cNvPr id="12" name="Text Placeholder 11">
            <a:extLst>
              <a:ext uri="{FF2B5EF4-FFF2-40B4-BE49-F238E27FC236}">
                <a16:creationId xmlns:a16="http://schemas.microsoft.com/office/drawing/2014/main" id="{854E9C9A-95CA-ECE7-D282-67D6BF69ACA8}"/>
              </a:ext>
            </a:extLst>
          </p:cNvPr>
          <p:cNvSpPr>
            <a:spLocks noGrp="1"/>
          </p:cNvSpPr>
          <p:nvPr>
            <p:ph type="body" sz="quarter" idx="32"/>
          </p:nvPr>
        </p:nvSpPr>
        <p:spPr/>
        <p:txBody>
          <a:bodyPr/>
          <a:lstStyle/>
          <a:p>
            <a:r>
              <a:rPr lang="en-US" dirty="0"/>
              <a:t>Product Designer</a:t>
            </a:r>
          </a:p>
        </p:txBody>
      </p:sp>
      <p:pic>
        <p:nvPicPr>
          <p:cNvPr id="65" name="Picture Placeholder 64" descr="Team member headshot">
            <a:extLst>
              <a:ext uri="{FF2B5EF4-FFF2-40B4-BE49-F238E27FC236}">
                <a16:creationId xmlns:a16="http://schemas.microsoft.com/office/drawing/2014/main" id="{CAF68524-6EBE-A993-1AD3-20214DAF4FE9}"/>
              </a:ext>
            </a:extLst>
          </p:cNvPr>
          <p:cNvPicPr>
            <a:picLocks noGrp="1" noChangeAspect="1"/>
          </p:cNvPicPr>
          <p:nvPr>
            <p:ph type="pic" sz="quarter" idx="15"/>
          </p:nvPr>
        </p:nvPicPr>
        <p:blipFill rotWithShape="1">
          <a:blip r:embed="rId8"/>
          <a:srcRect l="330" r="330"/>
          <a:stretch/>
        </p:blipFill>
        <p:spPr/>
      </p:pic>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dirty="0"/>
              <a:t>Rajesh Santoshi​</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p:txBody>
          <a:bodyPr/>
          <a:lstStyle/>
          <a:p>
            <a:r>
              <a:rPr lang="en-US" dirty="0"/>
              <a:t>VP Marketing</a:t>
            </a:r>
          </a:p>
        </p:txBody>
      </p:sp>
      <p:pic>
        <p:nvPicPr>
          <p:cNvPr id="67" name="Picture Placeholder 66" descr="Team member headshot">
            <a:extLst>
              <a:ext uri="{FF2B5EF4-FFF2-40B4-BE49-F238E27FC236}">
                <a16:creationId xmlns:a16="http://schemas.microsoft.com/office/drawing/2014/main" id="{9EAC3E97-8B44-239C-876D-05600F686C76}"/>
              </a:ext>
            </a:extLst>
          </p:cNvPr>
          <p:cNvPicPr>
            <a:picLocks noGrp="1" noChangeAspect="1"/>
          </p:cNvPicPr>
          <p:nvPr>
            <p:ph type="pic" sz="quarter" idx="27"/>
          </p:nvPr>
        </p:nvPicPr>
        <p:blipFill rotWithShape="1">
          <a:blip r:embed="rId9"/>
          <a:srcRect l="330" r="330"/>
          <a:stretch/>
        </p:blipFill>
        <p:spPr/>
      </p:pic>
      <p:sp>
        <p:nvSpPr>
          <p:cNvPr id="15" name="Text Placeholder 14">
            <a:extLst>
              <a:ext uri="{FF2B5EF4-FFF2-40B4-BE49-F238E27FC236}">
                <a16:creationId xmlns:a16="http://schemas.microsoft.com/office/drawing/2014/main" id="{6528BADF-56AA-6896-4CB1-89AC4CEC3E8B}"/>
              </a:ext>
            </a:extLst>
          </p:cNvPr>
          <p:cNvSpPr>
            <a:spLocks noGrp="1"/>
          </p:cNvSpPr>
          <p:nvPr>
            <p:ph type="body" sz="quarter" idx="35"/>
          </p:nvPr>
        </p:nvSpPr>
        <p:spPr/>
        <p:txBody>
          <a:bodyPr/>
          <a:lstStyle/>
          <a:p>
            <a:r>
              <a:rPr lang="en-US" dirty="0"/>
              <a:t>Robin Kline</a:t>
            </a:r>
          </a:p>
        </p:txBody>
      </p:sp>
      <p:sp>
        <p:nvSpPr>
          <p:cNvPr id="14" name="Text Placeholder 13">
            <a:extLst>
              <a:ext uri="{FF2B5EF4-FFF2-40B4-BE49-F238E27FC236}">
                <a16:creationId xmlns:a16="http://schemas.microsoft.com/office/drawing/2014/main" id="{70938DEE-1BD1-2EEF-BB61-E47123F2C50B}"/>
              </a:ext>
            </a:extLst>
          </p:cNvPr>
          <p:cNvSpPr>
            <a:spLocks noGrp="1"/>
          </p:cNvSpPr>
          <p:nvPr>
            <p:ph type="body" sz="quarter" idx="34"/>
          </p:nvPr>
        </p:nvSpPr>
        <p:spPr/>
        <p:txBody>
          <a:bodyPr/>
          <a:lstStyle/>
          <a:p>
            <a:r>
              <a:rPr lang="en-US" dirty="0"/>
              <a:t>Content Developer</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971989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4AE-C2C4-A814-CC59-BD002AEF46FC}"/>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rPr>
              <a:t>Plan for product launch </a:t>
            </a:r>
            <a:endParaRPr lang="en-US" dirty="0"/>
          </a:p>
        </p:txBody>
      </p:sp>
      <p:sp>
        <p:nvSpPr>
          <p:cNvPr id="4" name="Footer Placeholder 3">
            <a:extLst>
              <a:ext uri="{FF2B5EF4-FFF2-40B4-BE49-F238E27FC236}">
                <a16:creationId xmlns:a16="http://schemas.microsoft.com/office/drawing/2014/main" id="{8C2F00B7-F64B-BD9F-339A-EE343262F312}"/>
              </a:ext>
            </a:extLst>
          </p:cNvPr>
          <p:cNvSpPr>
            <a:spLocks noGrp="1"/>
          </p:cNvSpPr>
          <p:nvPr>
            <p:ph type="ftr" sz="quarter" idx="10"/>
          </p:nvPr>
        </p:nvSpPr>
        <p:spPr>
          <a:xfrm>
            <a:off x="398664" y="6356350"/>
            <a:ext cx="4114800" cy="365125"/>
          </a:xfrm>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67CEE5A-421C-AB04-0186-6EC788070186}"/>
              </a:ext>
            </a:extLst>
          </p:cNvPr>
          <p:cNvSpPr>
            <a:spLocks noGrp="1"/>
          </p:cNvSpPr>
          <p:nvPr>
            <p:ph type="sldNum" sz="quarter" idx="11"/>
          </p:nvPr>
        </p:nvSpPr>
        <p:spPr>
          <a:xfrm>
            <a:off x="9067797" y="6356350"/>
            <a:ext cx="2743200" cy="365125"/>
          </a:xfrm>
        </p:spPr>
        <p:txBody>
          <a:bodyPr/>
          <a:lstStyle/>
          <a:p>
            <a:fld id="{294A09A9-5501-47C1-A89A-A340965A2BE2}" type="slidenum">
              <a:rPr lang="en-US" smtClean="0"/>
              <a:t>29</a:t>
            </a:fld>
            <a:endParaRPr lang="en-US" dirty="0"/>
          </a:p>
        </p:txBody>
      </p:sp>
      <p:graphicFrame>
        <p:nvGraphicFramePr>
          <p:cNvPr id="7" name="Content Placeholder 3" descr="Timeline Placeholder ">
            <a:extLst>
              <a:ext uri="{FF2B5EF4-FFF2-40B4-BE49-F238E27FC236}">
                <a16:creationId xmlns:a16="http://schemas.microsoft.com/office/drawing/2014/main" id="{C1D7FEFA-7A16-2FA3-C133-D72EC12F246F}"/>
              </a:ext>
            </a:extLst>
          </p:cNvPr>
          <p:cNvGraphicFramePr>
            <a:graphicFrameLocks noGrp="1"/>
          </p:cNvGraphicFramePr>
          <p:nvPr>
            <p:ph idx="1"/>
            <p:extLst>
              <p:ext uri="{D42A27DB-BD31-4B8C-83A1-F6EECF244321}">
                <p14:modId xmlns:p14="http://schemas.microsoft.com/office/powerpoint/2010/main" val="1764463222"/>
              </p:ext>
            </p:extLst>
          </p:nvPr>
        </p:nvGraphicFramePr>
        <p:xfrm>
          <a:off x="838200" y="2990850"/>
          <a:ext cx="10515600" cy="347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05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DADC7-4CB6-48C4-8EE2-82CABE0B7C2E}"/>
              </a:ext>
            </a:extLst>
          </p:cNvPr>
          <p:cNvSpPr>
            <a:spLocks noGrp="1"/>
          </p:cNvSpPr>
          <p:nvPr>
            <p:ph type="title"/>
          </p:nvPr>
        </p:nvSpPr>
        <p:spPr>
          <a:xfrm>
            <a:off x="315686" y="2392218"/>
            <a:ext cx="11527971" cy="2015190"/>
          </a:xfrm>
        </p:spPr>
        <p:txBody>
          <a:bodyPr>
            <a:noAutofit/>
          </a:bodyPr>
          <a:lstStyle/>
          <a:p>
            <a:pPr marL="342900" indent="-342900">
              <a:lnSpc>
                <a:spcPct val="200000"/>
              </a:lnSpc>
            </a:pPr>
            <a:r>
              <a:rPr lang="en-US" sz="4800" dirty="0"/>
              <a:t>Do the people around you see your potential?</a:t>
            </a:r>
          </a:p>
        </p:txBody>
      </p:sp>
    </p:spTree>
    <p:extLst>
      <p:ext uri="{BB962C8B-B14F-4D97-AF65-F5344CB8AC3E}">
        <p14:creationId xmlns:p14="http://schemas.microsoft.com/office/powerpoint/2010/main" val="2437680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Timeline</a:t>
            </a:r>
            <a:r>
              <a:rPr lang="en-US" dirty="0">
                <a:solidFill>
                  <a:schemeClr val="accent3"/>
                </a:solidFill>
                <a:latin typeface="Baskerville Old Face" panose="02020602080505020303" pitchFamily="18" charset="77"/>
              </a:rPr>
              <a:t> </a:t>
            </a:r>
            <a:endParaRPr lang="en-US" dirty="0"/>
          </a:p>
        </p:txBody>
      </p:sp>
      <p:sp>
        <p:nvSpPr>
          <p:cNvPr id="3" name="Footer Placeholder 2">
            <a:extLst>
              <a:ext uri="{FF2B5EF4-FFF2-40B4-BE49-F238E27FC236}">
                <a16:creationId xmlns:a16="http://schemas.microsoft.com/office/drawing/2014/main" id="{21137959-7D1F-FBB7-5094-07715179487F}"/>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30</a:t>
            </a:fld>
            <a:endParaRPr lang="en-US" dirty="0"/>
          </a:p>
        </p:txBody>
      </p:sp>
      <p:graphicFrame>
        <p:nvGraphicFramePr>
          <p:cNvPr id="7" name="Diagram 2" descr="Timeline">
            <a:extLst>
              <a:ext uri="{FF2B5EF4-FFF2-40B4-BE49-F238E27FC236}">
                <a16:creationId xmlns:a16="http://schemas.microsoft.com/office/drawing/2014/main" id="{1A75E301-F81B-604F-0C9B-A25BF04F0642}"/>
              </a:ext>
            </a:extLst>
          </p:cNvPr>
          <p:cNvGraphicFramePr>
            <a:graphicFrameLocks noGrp="1"/>
          </p:cNvGraphicFramePr>
          <p:nvPr>
            <p:ph sz="quarter" idx="12"/>
            <p:extLst>
              <p:ext uri="{D42A27DB-BD31-4B8C-83A1-F6EECF244321}">
                <p14:modId xmlns:p14="http://schemas.microsoft.com/office/powerpoint/2010/main" val="1588025317"/>
              </p:ext>
            </p:extLst>
          </p:nvPr>
        </p:nvGraphicFramePr>
        <p:xfrm>
          <a:off x="974725" y="2614613"/>
          <a:ext cx="10242550" cy="331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893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lstStyle/>
          <a:p>
            <a:r>
              <a:rPr lang="en-US" dirty="0"/>
              <a:t>Areas of focus</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F</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p:txBody>
          <a:bodyPr/>
          <a:lstStyle/>
          <a:p>
            <a:r>
              <a:rPr lang="en-US" dirty="0"/>
              <a:t>Develop winning strategies to keep ahead of the competition</a:t>
            </a:r>
          </a:p>
          <a:p>
            <a:r>
              <a:rPr lang="en-US" dirty="0"/>
              <a:t>Capitalize </a:t>
            </a:r>
            <a:r>
              <a:rPr lang="en-US"/>
              <a:t>on low-hanging </a:t>
            </a:r>
            <a:r>
              <a:rPr lang="en-US" dirty="0"/>
              <a:t>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p:txBody>
          <a:bodyPr/>
          <a:lstStyle/>
          <a:p>
            <a:r>
              <a:rPr lang="en-US" dirty="0"/>
              <a:t>Cloud-based 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p:txBody>
          <a:bodyPr/>
          <a:lstStyle/>
          <a:p>
            <a:r>
              <a:rPr lang="en-US" dirty="0"/>
              <a:t>Iterative approaches to corporate strategy</a:t>
            </a:r>
          </a:p>
          <a:p>
            <a:r>
              <a:rPr lang="en-US" dirty="0"/>
              <a:t>Establish a management framework from the inside</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dirty="0"/>
              <a:t>Presentation title</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298561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How we get there</a:t>
            </a:r>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1"/>
          </p:nvPr>
        </p:nvSpPr>
        <p:spPr/>
        <p:txBody>
          <a:bodyPr/>
          <a:lstStyle/>
          <a:p>
            <a:r>
              <a:rPr lang="en-US" sz="2000" dirty="0">
                <a:solidFill>
                  <a:schemeClr val="accent3"/>
                </a:solidFill>
                <a:latin typeface="Baskerville Old Face" panose="02020602080505020303" pitchFamily="18" charset="77"/>
                <a:ea typeface="Baskerville" panose="02020502070401020303" pitchFamily="18" charset="0"/>
                <a:cs typeface="+mn-lt"/>
              </a:rPr>
              <a:t>ROI</a:t>
            </a:r>
            <a:endParaRPr lang="en-US" dirty="0"/>
          </a:p>
        </p:txBody>
      </p:sp>
      <p:sp>
        <p:nvSpPr>
          <p:cNvPr id="4" name="Content Placeholder 3">
            <a:extLst>
              <a:ext uri="{FF2B5EF4-FFF2-40B4-BE49-F238E27FC236}">
                <a16:creationId xmlns:a16="http://schemas.microsoft.com/office/drawing/2014/main" id="{E336DC79-3EA6-7325-3D0B-C041B850142A}"/>
              </a:ext>
            </a:extLst>
          </p:cNvPr>
          <p:cNvSpPr>
            <a:spLocks noGrp="1"/>
          </p:cNvSpPr>
          <p:nvPr>
            <p:ph sz="half" idx="2"/>
          </p:nvPr>
        </p:nvSpPr>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Envision multimedia-based expertise and cross-media growth strategies</a:t>
            </a:r>
          </a:p>
          <a:p>
            <a:r>
              <a:rPr lang="en-US" sz="1600" dirty="0">
                <a:solidFill>
                  <a:schemeClr val="accent3"/>
                </a:solidFill>
                <a:latin typeface="Gill Sans Nova Light" panose="020B0302020104020203" pitchFamily="34" charset="0"/>
                <a:ea typeface="+mn-lt"/>
                <a:cs typeface="Gill Sans Light" panose="020B0302020104020203" pitchFamily="34" charset="-79"/>
              </a:rPr>
              <a:t>Visualize quality intellectual capital</a:t>
            </a:r>
          </a:p>
          <a:p>
            <a:r>
              <a:rPr lang="en-US" sz="1600" dirty="0">
                <a:solidFill>
                  <a:schemeClr val="accent3"/>
                </a:solidFill>
                <a:latin typeface="Gill Sans Nova Light" panose="020B0302020104020203" pitchFamily="34" charset="0"/>
                <a:ea typeface="+mn-lt"/>
                <a:cs typeface="Gill Sans Light" panose="020B0302020104020203" pitchFamily="34" charset="-79"/>
              </a:rPr>
              <a:t>Engage worldwide methodologies with web-enabled technologies</a:t>
            </a:r>
          </a:p>
        </p:txBody>
      </p:sp>
      <p:sp>
        <p:nvSpPr>
          <p:cNvPr id="5" name="Text Placeholder 4">
            <a:extLst>
              <a:ext uri="{FF2B5EF4-FFF2-40B4-BE49-F238E27FC236}">
                <a16:creationId xmlns:a16="http://schemas.microsoft.com/office/drawing/2014/main" id="{8FD645B0-0A7B-7091-C8D6-E7D27FA25E51}"/>
              </a:ext>
            </a:extLst>
          </p:cNvPr>
          <p:cNvSpPr>
            <a:spLocks noGrp="1"/>
          </p:cNvSpPr>
          <p:nvPr>
            <p:ph type="body" sz="quarter" idx="3"/>
          </p:nvPr>
        </p:nvSpPr>
        <p:spPr/>
        <p:txBody>
          <a:bodyPr/>
          <a:lstStyle/>
          <a:p>
            <a:pPr marL="0" indent="0">
              <a:buFont typeface="Arial" panose="020B0604020202020204" pitchFamily="34" charset="0"/>
              <a:buNone/>
            </a:pPr>
            <a:r>
              <a:rPr lang="en-US" sz="2000" dirty="0">
                <a:solidFill>
                  <a:schemeClr val="accent3"/>
                </a:solidFill>
                <a:latin typeface="Baskerville Old Face" panose="02020602080505020303" pitchFamily="18" charset="77"/>
                <a:ea typeface="Baskerville" panose="02020502070401020303" pitchFamily="18" charset="0"/>
              </a:rPr>
              <a:t>Niche</a:t>
            </a:r>
            <a:r>
              <a:rPr lang="en-US" sz="2000" dirty="0">
                <a:solidFill>
                  <a:schemeClr val="accent3"/>
                </a:solidFill>
                <a:latin typeface="Baskerville Old Face" panose="02020602080505020303" pitchFamily="18" charset="77"/>
                <a:ea typeface="Baskerville" panose="02020502070401020303" pitchFamily="18" charset="0"/>
                <a:cs typeface="+mn-lt"/>
              </a:rPr>
              <a:t> markets</a:t>
            </a:r>
            <a:endParaRPr lang="en-US" sz="2000" dirty="0">
              <a:solidFill>
                <a:schemeClr val="accent3"/>
              </a:solidFill>
              <a:latin typeface="Baskerville Old Face" panose="02020602080505020303" pitchFamily="18" charset="77"/>
              <a:ea typeface="Baskerville" panose="02020502070401020303" pitchFamily="18" charset="0"/>
            </a:endParaRPr>
          </a:p>
        </p:txBody>
      </p:sp>
      <p:sp>
        <p:nvSpPr>
          <p:cNvPr id="6" name="Content Placeholder 5">
            <a:extLst>
              <a:ext uri="{FF2B5EF4-FFF2-40B4-BE49-F238E27FC236}">
                <a16:creationId xmlns:a16="http://schemas.microsoft.com/office/drawing/2014/main" id="{3C7B8494-23AF-BB4F-382C-D2B07675EBB6}"/>
              </a:ext>
            </a:extLst>
          </p:cNvPr>
          <p:cNvSpPr>
            <a:spLocks noGrp="1"/>
          </p:cNvSpPr>
          <p:nvPr>
            <p:ph sz="quarter" idx="4"/>
          </p:nvPr>
        </p:nvSpPr>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Pursue scalable customer service through sustainable strategies</a:t>
            </a:r>
          </a:p>
          <a:p>
            <a:r>
              <a:rPr lang="en-US" sz="1600" dirty="0">
                <a:solidFill>
                  <a:schemeClr val="accent3"/>
                </a:solidFill>
                <a:latin typeface="Gill Sans Nova Light" panose="020B0302020104020203" pitchFamily="34" charset="0"/>
                <a:ea typeface="+mn-lt"/>
                <a:cs typeface="Gill Sans Light" panose="020B0302020104020203" pitchFamily="34" charset="-79"/>
              </a:rPr>
              <a:t>Engage top-line web services with cutting-edge deliverables</a:t>
            </a:r>
            <a:endParaRPr lang="en-US" sz="1600" dirty="0">
              <a:solidFill>
                <a:schemeClr val="accent3"/>
              </a:solidFill>
              <a:latin typeface="Gill Sans Nova Light" panose="020B0302020104020203" pitchFamily="34" charset="0"/>
              <a:cs typeface="Gill Sans Light" panose="020B0302020104020203" pitchFamily="34" charset="-79"/>
            </a:endParaRPr>
          </a:p>
        </p:txBody>
      </p:sp>
      <p:sp>
        <p:nvSpPr>
          <p:cNvPr id="9" name="Text Placeholder 8">
            <a:extLst>
              <a:ext uri="{FF2B5EF4-FFF2-40B4-BE49-F238E27FC236}">
                <a16:creationId xmlns:a16="http://schemas.microsoft.com/office/drawing/2014/main" id="{F0CC0C3B-96FD-06F4-C3EC-91658544150B}"/>
              </a:ext>
            </a:extLst>
          </p:cNvPr>
          <p:cNvSpPr>
            <a:spLocks noGrp="1"/>
          </p:cNvSpPr>
          <p:nvPr>
            <p:ph type="body" sz="quarter" idx="13"/>
          </p:nvPr>
        </p:nvSpPr>
        <p:spPr/>
        <p:txBody>
          <a:bodyPr/>
          <a:lstStyle/>
          <a:p>
            <a:pPr marL="0" indent="0">
              <a:buNone/>
            </a:pPr>
            <a:r>
              <a:rPr lang="en-US" sz="2000" dirty="0">
                <a:solidFill>
                  <a:schemeClr val="accent3"/>
                </a:solidFill>
                <a:latin typeface="Baskerville Old Face" panose="02020602080505020303" pitchFamily="18" charset="77"/>
                <a:ea typeface="Baskerville" panose="02020502070401020303" pitchFamily="18" charset="0"/>
              </a:rPr>
              <a:t>Supply chains</a:t>
            </a:r>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14"/>
          </p:nvPr>
        </p:nvSpPr>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Cultivate one-to-one customer service with robust ideas</a:t>
            </a:r>
            <a:endParaRPr lang="en-US" sz="1600" dirty="0">
              <a:solidFill>
                <a:schemeClr val="accent3"/>
              </a:solidFill>
              <a:latin typeface="Gill Sans Nova Light" panose="020B0302020104020203" pitchFamily="34" charset="0"/>
              <a:cs typeface="Gill Sans Light" panose="020B0302020104020203" pitchFamily="34" charset="-79"/>
            </a:endParaRPr>
          </a:p>
          <a:p>
            <a:r>
              <a:rPr lang="en-US" sz="1600" dirty="0">
                <a:solidFill>
                  <a:schemeClr val="accent3"/>
                </a:solidFill>
                <a:latin typeface="Gill Sans Nova Light" panose="020B0302020104020203" pitchFamily="34" charset="0"/>
                <a:ea typeface="+mn-lt"/>
                <a:cs typeface="Gill Sans Light" panose="020B0302020104020203" pitchFamily="34" charset="-79"/>
              </a:rPr>
              <a:t>Maximize timely deliverables for real-time schemas</a:t>
            </a:r>
            <a:endParaRPr lang="en-US" sz="1600" dirty="0">
              <a:solidFill>
                <a:schemeClr val="accent3"/>
              </a:solidFill>
              <a:latin typeface="Gill Sans Nova Light" panose="020B0302020104020203" pitchFamily="34" charset="0"/>
              <a:cs typeface="Gill Sans Light" panose="020B0302020104020203" pitchFamily="34" charset="-79"/>
            </a:endParaRPr>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mtClean="0"/>
              <a:t>32</a:t>
            </a:fld>
            <a:endParaRPr lang="en-US" dirty="0"/>
          </a:p>
        </p:txBody>
      </p:sp>
    </p:spTree>
    <p:extLst>
      <p:ext uri="{BB962C8B-B14F-4D97-AF65-F5344CB8AC3E}">
        <p14:creationId xmlns:p14="http://schemas.microsoft.com/office/powerpoint/2010/main" val="206812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389888"/>
            <a:ext cx="8695944" cy="1325880"/>
          </a:xfrm>
        </p:spPr>
        <p:txBody>
          <a:bodyPr/>
          <a:lstStyle/>
          <a:p>
            <a:r>
              <a:rPr lang="en-US" dirty="0">
                <a:solidFill>
                  <a:schemeClr val="accent3"/>
                </a:solidFill>
                <a:latin typeface="Baskerville Old Face" panose="02020602080505020303" pitchFamily="18" charset="77"/>
              </a:rPr>
              <a:t>Summary</a:t>
            </a:r>
            <a:r>
              <a:rPr lang="en-US" dirty="0">
                <a:solidFill>
                  <a:schemeClr val="accent3"/>
                </a:solidFill>
              </a:rPr>
              <a:t> </a:t>
            </a:r>
            <a:endParaRPr lang="en-US"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p:txBody>
          <a:bodyPr/>
          <a:lstStyle/>
          <a:p>
            <a:pPr marL="0" indent="0" algn="ctr">
              <a:lnSpc>
                <a:spcPct val="100000"/>
              </a:lnSpc>
              <a:buNone/>
            </a:pPr>
            <a:r>
              <a:rPr lang="en-US" sz="2000" dirty="0">
                <a:solidFill>
                  <a:schemeClr val="accent3"/>
                </a:solidFill>
                <a:latin typeface="Gill Sans Nova Light" panose="020B0302020104020203" pitchFamily="34" charset="0"/>
                <a:ea typeface="+mn-lt"/>
                <a:cs typeface="Gill Sans Light" panose="020B0302020104020203" pitchFamily="34" charset="-79"/>
              </a:rPr>
              <a:t>At Contoso, we believe in giving 110%. By using our next-generation data architecture, we help organizations virtually manage agile workflows. We thrive because of our market knowledge and great team behind our product. As our CEO says, "Efficiencies will come from proactively transforming how we do business."</a:t>
            </a:r>
          </a:p>
          <a:p>
            <a:pPr marL="0" indent="0">
              <a:lnSpc>
                <a:spcPct val="100000"/>
              </a:lnSpc>
              <a:buNone/>
            </a:pP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520700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p:txBody>
          <a:bodyPr/>
          <a:lstStyle/>
          <a:p>
            <a:r>
              <a:rPr lang="en-US" dirty="0"/>
              <a:t>Mirjam Nilsson​</a:t>
            </a:r>
          </a:p>
          <a:p>
            <a:r>
              <a:rPr lang="en-US" dirty="0"/>
              <a:t>mirjam@contoso.com</a:t>
            </a:r>
          </a:p>
          <a:p>
            <a:r>
              <a:rPr lang="en-US" dirty="0"/>
              <a:t>www.contoso.com</a:t>
            </a:r>
          </a:p>
        </p:txBody>
      </p:sp>
    </p:spTree>
    <p:extLst>
      <p:ext uri="{BB962C8B-B14F-4D97-AF65-F5344CB8AC3E}">
        <p14:creationId xmlns:p14="http://schemas.microsoft.com/office/powerpoint/2010/main" val="2790251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r>
              <a:rPr lang="en-US" dirty="0">
                <a:solidFill>
                  <a:schemeClr val="accent3"/>
                </a:solidFill>
                <a:latin typeface="Baskerville Old Face" panose="02020602080505020303" pitchFamily="18" charset="77"/>
                <a:cs typeface="Calibri Light"/>
              </a:rPr>
              <a:t>Agenda</a:t>
            </a:r>
            <a:endParaRPr lang="en-US"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p:txBody>
          <a:bodyPr/>
          <a:lstStyle/>
          <a:p>
            <a:r>
              <a:rPr lang="en-US" dirty="0"/>
              <a:t>A</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134131" y="2176907"/>
            <a:ext cx="4994495" cy="4306824"/>
          </a:xfrm>
        </p:spPr>
        <p:txBody>
          <a:bodyPr vert="horz" lIns="91440" tIns="45720" rIns="91440" bIns="45720" rtlCol="0" anchor="t">
            <a:normAutofit/>
          </a:bodyPr>
          <a:lstStyle/>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What is AVID</a:t>
            </a:r>
          </a:p>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How does it help students</a:t>
            </a:r>
          </a:p>
          <a:p>
            <a:pPr marL="342900" indent="-342900">
              <a:lnSpc>
                <a:spcPct val="150000"/>
              </a:lnSpc>
              <a:buFont typeface="Arial" panose="020B0604020202020204" pitchFamily="34" charset="0"/>
              <a:buChar char="•"/>
            </a:pPr>
            <a:r>
              <a:rPr lang="en-US" dirty="0">
                <a:latin typeface="Gill Sans Nova Light" panose="020B0302020104020203" pitchFamily="34" charset="0"/>
                <a:cs typeface="Gill Sans Light" panose="020B0302020104020203" pitchFamily="34" charset="-79"/>
              </a:rPr>
              <a:t>A day in the life of an AVID student</a:t>
            </a:r>
            <a:endParaRPr lang="en-US" sz="2400" dirty="0">
              <a:solidFill>
                <a:schemeClr val="accent3"/>
              </a:solidFill>
              <a:latin typeface="Gill Sans Nova Light" panose="020B0302020104020203" pitchFamily="34" charset="0"/>
              <a:cs typeface="Gill Sans Light" panose="020B0302020104020203" pitchFamily="34" charset="-79"/>
            </a:endParaRPr>
          </a:p>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Who is the perfect candidate</a:t>
            </a:r>
          </a:p>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How to apply</a:t>
            </a:r>
          </a:p>
          <a:p>
            <a:endParaRPr lang="en-US" dirty="0">
              <a:solidFill>
                <a:schemeClr val="accent3"/>
              </a:solidFill>
              <a:latin typeface="Gill Sans Nova Light" panose="020B0302020104020203" pitchFamily="34" charset="0"/>
              <a:cs typeface="Calibri"/>
            </a:endParaRP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4</a:t>
            </a:fld>
            <a:endParaRPr lang="en-US" dirty="0"/>
          </a:p>
        </p:txBody>
      </p:sp>
    </p:spTree>
    <p:extLst>
      <p:ext uri="{BB962C8B-B14F-4D97-AF65-F5344CB8AC3E}">
        <p14:creationId xmlns:p14="http://schemas.microsoft.com/office/powerpoint/2010/main" val="185952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97467" y="1755013"/>
            <a:ext cx="8695944" cy="1099815"/>
          </a:xfrm>
        </p:spPr>
        <p:txBody>
          <a:bodyPr>
            <a:normAutofit fontScale="90000"/>
          </a:bodyPr>
          <a:lstStyle/>
          <a:p>
            <a:r>
              <a:rPr lang="en-US" dirty="0"/>
              <a:t>The AVID opportunity at Odyssey Charter Jr./Sr. High School</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797467" y="3429000"/>
            <a:ext cx="8597065" cy="1820652"/>
          </a:xfrm>
        </p:spPr>
        <p:txBody>
          <a:bodyPr>
            <a:normAutofit/>
          </a:bodyPr>
          <a:lstStyle/>
          <a:p>
            <a:r>
              <a:rPr lang="en-US" sz="3200" b="1" dirty="0"/>
              <a:t>The mission of AVID is to close the opportunity gap</a:t>
            </a:r>
            <a:r>
              <a:rPr lang="en-US" sz="3200" b="1" i="0" dirty="0">
                <a:solidFill>
                  <a:srgbClr val="333333"/>
                </a:solidFill>
                <a:effectLst/>
                <a:latin typeface="+mn-lt"/>
              </a:rPr>
              <a:t> by preparing all students for college and career readiness and success in a global society.</a:t>
            </a:r>
          </a:p>
          <a:p>
            <a:endParaRPr lang="en-US" sz="700" dirty="0">
              <a:solidFill>
                <a:srgbClr val="333333"/>
              </a:solidFill>
              <a:latin typeface="+mn-lt"/>
            </a:endParaRP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173299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What is AVID?</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Advancement Via Individual Determination</a:t>
            </a:r>
          </a:p>
        </p:txBody>
      </p:sp>
    </p:spTree>
    <p:extLst>
      <p:ext uri="{BB962C8B-B14F-4D97-AF65-F5344CB8AC3E}">
        <p14:creationId xmlns:p14="http://schemas.microsoft.com/office/powerpoint/2010/main" val="34467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A0EE-AFB7-4484-AD8F-7E479F418CF2}"/>
              </a:ext>
            </a:extLst>
          </p:cNvPr>
          <p:cNvSpPr>
            <a:spLocks noGrp="1"/>
          </p:cNvSpPr>
          <p:nvPr>
            <p:ph type="title"/>
          </p:nvPr>
        </p:nvSpPr>
        <p:spPr>
          <a:xfrm>
            <a:off x="838200" y="380999"/>
            <a:ext cx="10515600" cy="764310"/>
          </a:xfrm>
        </p:spPr>
        <p:txBody>
          <a:bodyPr/>
          <a:lstStyle/>
          <a:p>
            <a:r>
              <a:rPr lang="en-US" dirty="0"/>
              <a:t>People Like Me</a:t>
            </a:r>
          </a:p>
        </p:txBody>
      </p:sp>
      <p:pic>
        <p:nvPicPr>
          <p:cNvPr id="6" name="Online Media 5" title="People Like Me (AVID Video)">
            <a:hlinkClick r:id="" action="ppaction://media"/>
            <a:extLst>
              <a:ext uri="{FF2B5EF4-FFF2-40B4-BE49-F238E27FC236}">
                <a16:creationId xmlns:a16="http://schemas.microsoft.com/office/drawing/2014/main" id="{A4617A58-3412-4ED7-8BB5-B5D119DC650F}"/>
              </a:ext>
            </a:extLst>
          </p:cNvPr>
          <p:cNvPicPr>
            <a:picLocks noGrp="1" noRot="1" noChangeAspect="1"/>
          </p:cNvPicPr>
          <p:nvPr>
            <p:ph idx="1"/>
            <a:videoFile r:link="rId1"/>
          </p:nvPr>
        </p:nvPicPr>
        <p:blipFill>
          <a:blip r:embed="rId3"/>
          <a:stretch>
            <a:fillRect/>
          </a:stretch>
        </p:blipFill>
        <p:spPr>
          <a:xfrm>
            <a:off x="1511616" y="1145309"/>
            <a:ext cx="9435984" cy="5331692"/>
          </a:xfrm>
          <a:prstGeom prst="rect">
            <a:avLst/>
          </a:prstGeom>
        </p:spPr>
      </p:pic>
      <p:sp>
        <p:nvSpPr>
          <p:cNvPr id="5" name="Slide Number Placeholder 4">
            <a:extLst>
              <a:ext uri="{FF2B5EF4-FFF2-40B4-BE49-F238E27FC236}">
                <a16:creationId xmlns:a16="http://schemas.microsoft.com/office/drawing/2014/main" id="{15E4822C-7DE3-4C10-9282-FD6CE23D3004}"/>
              </a:ext>
            </a:extLst>
          </p:cNvPr>
          <p:cNvSpPr>
            <a:spLocks noGrp="1"/>
          </p:cNvSpPr>
          <p:nvPr>
            <p:ph type="sldNum" sz="quarter" idx="11"/>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339955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7D7D75-CAFB-4C33-9DED-78FFEB6CAD56}"/>
              </a:ext>
            </a:extLst>
          </p:cNvPr>
          <p:cNvSpPr>
            <a:spLocks noGrp="1"/>
          </p:cNvSpPr>
          <p:nvPr>
            <p:ph type="sldNum" sz="quarter" idx="12"/>
          </p:nvPr>
        </p:nvSpPr>
        <p:spPr/>
        <p:txBody>
          <a:bodyPr/>
          <a:lstStyle/>
          <a:p>
            <a:fld id="{294A09A9-5501-47C1-A89A-A340965A2BE2}" type="slidenum">
              <a:rPr lang="en-US" smtClean="0"/>
              <a:t>8</a:t>
            </a:fld>
            <a:endParaRPr lang="en-US" dirty="0"/>
          </a:p>
        </p:txBody>
      </p:sp>
      <p:pic>
        <p:nvPicPr>
          <p:cNvPr id="1026" name="Picture 2" descr="Mr. Duez's AVID Blog: AVID Wordle">
            <a:extLst>
              <a:ext uri="{FF2B5EF4-FFF2-40B4-BE49-F238E27FC236}">
                <a16:creationId xmlns:a16="http://schemas.microsoft.com/office/drawing/2014/main" id="{994C9B4F-AE4C-4C2E-ACE3-DD02C1EBB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0" y="268448"/>
            <a:ext cx="11657148" cy="612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39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How does AVID support students?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Advancement Via Individual Determination</a:t>
            </a:r>
          </a:p>
        </p:txBody>
      </p:sp>
    </p:spTree>
    <p:extLst>
      <p:ext uri="{BB962C8B-B14F-4D97-AF65-F5344CB8AC3E}">
        <p14:creationId xmlns:p14="http://schemas.microsoft.com/office/powerpoint/2010/main" val="4065417570"/>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{6EF5AAE5-596C-4AC6-809C-06410E4DAB67}tf56410444_win32</Template>
  <TotalTime>8379</TotalTime>
  <Words>873</Words>
  <Application>Microsoft Office PowerPoint</Application>
  <PresentationFormat>Widescreen</PresentationFormat>
  <Paragraphs>215</Paragraphs>
  <Slides>34</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Baskerville</vt:lpstr>
      <vt:lpstr>Baskerville Old Face</vt:lpstr>
      <vt:lpstr>Calibri</vt:lpstr>
      <vt:lpstr>Franklin Gothic Book</vt:lpstr>
      <vt:lpstr>Franklin Gothic Demi</vt:lpstr>
      <vt:lpstr>Gill Sans Light</vt:lpstr>
      <vt:lpstr>Gill Sans Nova</vt:lpstr>
      <vt:lpstr>Gill Sans Nova Light</vt:lpstr>
      <vt:lpstr>Office Theme</vt:lpstr>
      <vt:lpstr>How AVID can help you create the life of your dreams</vt:lpstr>
      <vt:lpstr>Do you have a plan to go to college?</vt:lpstr>
      <vt:lpstr>Do the people around you see your potential?</vt:lpstr>
      <vt:lpstr>Agenda</vt:lpstr>
      <vt:lpstr>The AVID opportunity at Odyssey Charter Jr./Sr. High School</vt:lpstr>
      <vt:lpstr>What is AVID?</vt:lpstr>
      <vt:lpstr>People Like Me</vt:lpstr>
      <vt:lpstr>PowerPoint Presentation</vt:lpstr>
      <vt:lpstr>How does AVID support students?</vt:lpstr>
      <vt:lpstr>PowerPoint Presentation</vt:lpstr>
      <vt:lpstr>PowerPoint Presentation</vt:lpstr>
      <vt:lpstr>PowerPoint Presentation</vt:lpstr>
      <vt:lpstr>PowerPoint Presentation</vt:lpstr>
      <vt:lpstr>PowerPoint Presentation</vt:lpstr>
      <vt:lpstr>What does a day in the life of an AVID student look like?</vt:lpstr>
      <vt:lpstr>PowerPoint Presentation</vt:lpstr>
      <vt:lpstr>Who is the perfect candidate to be an AVID student?</vt:lpstr>
      <vt:lpstr>Wants to attend college and is willing to work hard to achieve success</vt:lpstr>
      <vt:lpstr>How do you apply to AVID?</vt:lpstr>
      <vt:lpstr>Steps to apply</vt:lpstr>
      <vt:lpstr>Questions for the Student Panel of current AVID students</vt:lpstr>
      <vt:lpstr>AVID Team Builder  A few of you can volunteer to see how we learn in AVID by taking part in a live demonstration.   </vt:lpstr>
      <vt:lpstr>We look forward to meeting you at your interview!</vt:lpstr>
      <vt:lpstr>Quarterly performance</vt:lpstr>
      <vt:lpstr>Areas of growth</vt:lpstr>
      <vt:lpstr>Business opportunities are like buses. There's always another one coming.</vt:lpstr>
      <vt:lpstr>Meet our team</vt:lpstr>
      <vt:lpstr>Meet our extended team</vt:lpstr>
      <vt:lpstr>Plan for product launch </vt:lpstr>
      <vt:lpstr>Timeline </vt:lpstr>
      <vt:lpstr>Areas of focus</vt:lpstr>
      <vt:lpstr>How we get there</vt:lpstr>
      <vt:lpstr>Summary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AVID can help you create the life of your dreams</dc:title>
  <dc:creator>Brandy Griswell</dc:creator>
  <cp:lastModifiedBy>Brandy Griswell</cp:lastModifiedBy>
  <cp:revision>9</cp:revision>
  <dcterms:created xsi:type="dcterms:W3CDTF">2024-01-18T15:29:56Z</dcterms:created>
  <dcterms:modified xsi:type="dcterms:W3CDTF">2024-03-06T13:21:28Z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